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38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8" r:id="rId4"/>
    <p:sldId id="257" r:id="rId5"/>
    <p:sldId id="264" r:id="rId6"/>
    <p:sldId id="261" r:id="rId7"/>
    <p:sldId id="274" r:id="rId8"/>
    <p:sldId id="267" r:id="rId9"/>
    <p:sldId id="266" r:id="rId10"/>
    <p:sldId id="269" r:id="rId11"/>
    <p:sldId id="268" r:id="rId12"/>
    <p:sldId id="270" r:id="rId13"/>
    <p:sldId id="273" r:id="rId14"/>
    <p:sldId id="263" r:id="rId15"/>
    <p:sldId id="271" r:id="rId16"/>
    <p:sldId id="262" r:id="rId17"/>
    <p:sldId id="265" r:id="rId18"/>
    <p:sldId id="275" r:id="rId19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0FA1"/>
    <a:srgbClr val="8515DB"/>
    <a:srgbClr val="A13FEC"/>
    <a:srgbClr val="CA9BE9"/>
    <a:srgbClr val="D9B7EF"/>
    <a:srgbClr val="E8D3F5"/>
    <a:srgbClr val="DDE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9.xml"/><Relationship Id="rId25" Type="http://schemas.openxmlformats.org/officeDocument/2006/relationships/customXml" Target="../customXml/item1.xml"/><Relationship Id="rId24" Type="http://schemas.openxmlformats.org/officeDocument/2006/relationships/customXmlProps" Target="../customXml/itemProps3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image" Target="../media/image3.jpeg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tags" Target="../tags/tag23.xml"/><Relationship Id="rId4" Type="http://schemas.openxmlformats.org/officeDocument/2006/relationships/image" Target="../media/image15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tags" Target="../tags/tag24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tags" Target="../tags/tag31.xml"/><Relationship Id="rId4" Type="http://schemas.openxmlformats.org/officeDocument/2006/relationships/image" Target="../media/image20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png"/><Relationship Id="rId7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tags" Target="../tags/tag5.xml"/><Relationship Id="rId4" Type="http://schemas.openxmlformats.org/officeDocument/2006/relationships/image" Target="../media/image4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9.png"/><Relationship Id="rId7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tags" Target="../tags/tag9.xml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image" Target="../media/image13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微信图片_20240129134527"/>
          <p:cNvPicPr>
            <a:picLocks noChangeAspect="1"/>
          </p:cNvPicPr>
          <p:nvPr/>
        </p:nvPicPr>
        <p:blipFill>
          <a:blip r:embed="rId1">
            <a:alphaModFix amt="1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314" t="16184" r="22185" b="21314"/>
          <a:stretch>
            <a:fillRect/>
          </a:stretch>
        </p:blipFill>
        <p:spPr>
          <a:xfrm rot="1380000">
            <a:off x="1166495" y="-1810385"/>
            <a:ext cx="9714230" cy="99987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58770" y="415925"/>
            <a:ext cx="6474460" cy="6024880"/>
            <a:chOff x="4502" y="655"/>
            <a:chExt cx="10196" cy="9488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31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>
              <a:off x="4502" y="655"/>
              <a:ext cx="10196" cy="9489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44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>
              <a:off x="7663" y="3413"/>
              <a:ext cx="3946" cy="3714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3320415" y="2589530"/>
            <a:ext cx="6999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RNA</a:t>
            </a:r>
            <a:r>
              <a:rPr lang="zh-CN" altLang="en-US" sz="7200" b="1">
                <a:ln>
                  <a:solidFill>
                    <a:srgbClr val="E8D3F5"/>
                  </a:solidFill>
                </a:ln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干扰技术</a:t>
            </a:r>
            <a:endParaRPr lang="zh-CN" altLang="en-US" sz="7200" b="1">
              <a:ln>
                <a:solidFill>
                  <a:srgbClr val="E8D3F5"/>
                </a:solidFill>
              </a:ln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0170" y="5248275"/>
            <a:ext cx="2578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汇报人：张程雪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日期：</a:t>
            </a:r>
            <a:r>
              <a:rPr lang="en-US" altLang="zh-CN" sz="2400">
                <a:solidFill>
                  <a:srgbClr val="7030A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2024-2-8</a:t>
            </a:r>
            <a:endParaRPr lang="en-US" altLang="zh-CN" sz="2400">
              <a:solidFill>
                <a:srgbClr val="7030A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7" name="图片 6" descr="微信图片_2024020218130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7590155" y="4781550"/>
            <a:ext cx="1526540" cy="1468755"/>
          </a:xfrm>
          <a:prstGeom prst="rect">
            <a:avLst/>
          </a:prstGeom>
        </p:spPr>
      </p:pic>
      <p:sp>
        <p:nvSpPr>
          <p:cNvPr id="11" name="灯片编号占位符 5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9350375" y="64350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5330" y="1009015"/>
            <a:ext cx="270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结果检测：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735330" y="1542415"/>
            <a:ext cx="11006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检测</a:t>
            </a:r>
            <a:r>
              <a:rPr lang="en-US" altLang="zh-CN"/>
              <a:t>mRNA</a:t>
            </a:r>
            <a:r>
              <a:rPr lang="zh-CN" altLang="en-US"/>
              <a:t>水平</a:t>
            </a:r>
            <a:r>
              <a:rPr lang="en-US" altLang="zh-CN"/>
              <a:t>——RT-qPCR</a:t>
            </a:r>
            <a:r>
              <a:rPr lang="zh-CN" altLang="en-US"/>
              <a:t>（RNA的提取与质量检测</a:t>
            </a:r>
            <a:r>
              <a:rPr lang="en-US" altLang="zh-CN"/>
              <a:t>→</a:t>
            </a:r>
            <a:r>
              <a:rPr lang="zh-CN" altLang="en-US"/>
              <a:t>逆转录成cDNA</a:t>
            </a:r>
            <a:r>
              <a:rPr lang="en-US" altLang="zh-CN"/>
              <a:t>→</a:t>
            </a:r>
            <a:r>
              <a:rPr lang="zh-CN" altLang="en-US"/>
              <a:t>实时荧光定量PCR）、</a:t>
            </a:r>
            <a:r>
              <a:rPr lang="en-US" altLang="zh-CN"/>
              <a:t>northern blot</a:t>
            </a:r>
            <a:endParaRPr lang="zh-CN" altLang="en-US"/>
          </a:p>
          <a:p>
            <a:r>
              <a:rPr lang="zh-CN" altLang="en-US"/>
              <a:t>检测翻译水平</a:t>
            </a:r>
            <a:r>
              <a:rPr lang="en-US" altLang="zh-CN"/>
              <a:t>——western blot</a:t>
            </a:r>
            <a:endParaRPr lang="en-US" altLang="zh-CN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7860" y="2852420"/>
            <a:ext cx="4945380" cy="1797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52515" y="2903855"/>
            <a:ext cx="5236210" cy="17456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85995" y="4942205"/>
            <a:ext cx="3229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两种可能的结果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30" y="4836160"/>
            <a:ext cx="33991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1.这个蛋白不需要很高的mRNA水平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2.这个蛋白非常稳定，生产出来不降解。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5330" y="1009015"/>
            <a:ext cx="270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脱靶效应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13" name="C9F754DE-2CAD-44b6-B708-469DEB6407EB-2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95" y="1840230"/>
            <a:ext cx="10184765" cy="35039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实际应用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3770" y="725170"/>
            <a:ext cx="7743190" cy="61658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实际应用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655" y="971550"/>
            <a:ext cx="406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·RNAi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药物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iGEM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880" y="2564765"/>
            <a:ext cx="747395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RNAi</a:t>
            </a:r>
            <a:r>
              <a:rPr lang="zh-CN" altLang="en-US"/>
              <a:t>药物中，</a:t>
            </a:r>
            <a:r>
              <a:rPr lang="en-US" altLang="zh-CN"/>
              <a:t>siRNA</a:t>
            </a:r>
            <a:r>
              <a:rPr lang="zh-CN" altLang="en-US"/>
              <a:t>药物发展更加快速</a:t>
            </a:r>
            <a:endParaRPr lang="zh-CN" altLang="en-US"/>
          </a:p>
          <a:p>
            <a:endParaRPr lang="zh-CN" altLang="en-US">
              <a:sym typeface="+mn-ea"/>
            </a:endParaRPr>
          </a:p>
          <a:p>
            <a:r>
              <a:rPr lang="zh-CN" altLang="en-US" b="1">
                <a:sym typeface="+mn-ea"/>
              </a:rPr>
              <a:t>优点：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只需要根据靶向mRNA设计正确核苷酸序列，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任何目的基因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都可以被siRNA靶向。对比小分子、抗体药等需要解析靶点的药物来说，设计难度要低。</a:t>
            </a:r>
            <a:endParaRPr lang="zh-CN" altLang="en-US"/>
          </a:p>
          <a:p>
            <a:endParaRPr lang="zh-CN" altLang="en-US"/>
          </a:p>
          <a:p>
            <a:r>
              <a:rPr lang="zh-CN" altLang="en-US" b="1"/>
              <a:t>缺点：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裸露和未经修饰的siRNA具有一些缺点，如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稳定性差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和药代动力学行为差、可能诱导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脱靶效应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siRNA分子太大而无法穿过细胞膜，但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可以被肾小球自由清除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。要选取合适的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递送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策略（脂质纳米颗粒(LNP)、动态多偶联物和GalNAc-siRNA 偶联物等）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91805" y="749300"/>
            <a:ext cx="4231640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实际应用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655" y="971550"/>
            <a:ext cx="406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en-US" altLang="zh-CN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RNAi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药物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iGEM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880" y="2285365"/>
            <a:ext cx="557720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0070C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2023 SZU-China</a:t>
            </a:r>
            <a:endParaRPr lang="en-US" altLang="zh-CN" sz="2400" b="1">
              <a:solidFill>
                <a:srgbClr val="0070C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/>
              <a:t>·利用RNAi技术沉默番茄灰霉菌的关键生存基因和毒力因子，采用细胞穿透肽(CPP)结合shRNA等创新方法显著治疗番茄灰霉病。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“CPPs可以增强shRNA的稳定性，并通过CPPs介导的sRNA传递系统显著提高沉默效率”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1425" y="4448810"/>
            <a:ext cx="2305050" cy="24809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20790" y="749300"/>
            <a:ext cx="5688330" cy="41395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66840" y="502094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细胞穿透肽</a:t>
            </a:r>
            <a:r>
              <a:rPr lang="en-US" sz="1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CPP</a:t>
            </a:r>
            <a:r>
              <a:rPr lang="zh-CN" sz="1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（带正电，多种进细胞的机制，运送各种大小分子）</a:t>
            </a:r>
            <a:endParaRPr lang="zh-CN" altLang="en-US" sz="16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66840" y="5868035"/>
            <a:ext cx="2747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B050"/>
                </a:solidFill>
              </a:rPr>
              <a:t>环保、靶向性强</a:t>
            </a:r>
            <a:endParaRPr lang="zh-CN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拓展：</a:t>
            </a:r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ASO</a:t>
            </a:r>
            <a:endParaRPr lang="en-US" altLang="zh-CN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1395" y="1031240"/>
            <a:ext cx="100571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反义寡核苷酸（</a:t>
            </a:r>
            <a:r>
              <a:rPr lang="en-US" altLang="zh-CN" sz="2000" b="1"/>
              <a:t>ASO</a:t>
            </a:r>
            <a:r>
              <a:rPr lang="zh-CN" altLang="en-US" sz="2000" b="1"/>
              <a:t>）：</a:t>
            </a:r>
            <a:r>
              <a:rPr lang="zh-CN" altLang="en-US"/>
              <a:t>长约</a:t>
            </a:r>
            <a:r>
              <a:rPr lang="en-US" altLang="zh-CN"/>
              <a:t>20-25nt</a:t>
            </a:r>
            <a:r>
              <a:rPr lang="zh-CN" altLang="en-US"/>
              <a:t>的</a:t>
            </a:r>
            <a:r>
              <a:rPr lang="en-US" altLang="zh-CN"/>
              <a:t>DNA</a:t>
            </a:r>
            <a:r>
              <a:rPr lang="zh-CN" altLang="en-US"/>
              <a:t>、</a:t>
            </a:r>
            <a:r>
              <a:rPr lang="en-US" altLang="zh-CN"/>
              <a:t>RNA</a:t>
            </a:r>
            <a:r>
              <a:rPr lang="zh-CN" altLang="en-US"/>
              <a:t>混合单链</a:t>
            </a:r>
            <a:endParaRPr lang="zh-CN" altLang="en-US"/>
          </a:p>
          <a:p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RNaseH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：核糖核酸内切酶，特异性水解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DNA-RNA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杂合链中的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RNA</a:t>
            </a:r>
            <a:endParaRPr lang="en-US" altLang="zh-CN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/>
              <a:t>可在核内</a:t>
            </a:r>
            <a:r>
              <a:rPr lang="en-US" altLang="zh-CN"/>
              <a:t>/</a:t>
            </a:r>
            <a:r>
              <a:rPr lang="zh-CN" altLang="en-US"/>
              <a:t>核外发挥作用（</a:t>
            </a:r>
            <a:r>
              <a:rPr lang="en-US" altLang="zh-CN"/>
              <a:t>RNAi</a:t>
            </a:r>
            <a:r>
              <a:rPr lang="zh-CN" altLang="en-US"/>
              <a:t>为核外）</a:t>
            </a:r>
            <a:r>
              <a:rPr lang="en-US" altLang="zh-CN"/>
              <a:t> 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zh-CN" altLang="en-US">
                <a:solidFill>
                  <a:srgbClr val="FF0000"/>
                </a:solidFill>
              </a:rPr>
              <a:t>不稳定性</a:t>
            </a:r>
            <a:r>
              <a:rPr lang="en-US" altLang="zh-CN">
                <a:solidFill>
                  <a:srgbClr val="FF0000"/>
                </a:solidFill>
              </a:rPr>
              <a:t>——</a:t>
            </a:r>
            <a:r>
              <a:rPr lang="zh-CN" altLang="en-US">
                <a:solidFill>
                  <a:srgbClr val="FF0000"/>
                </a:solidFill>
              </a:rPr>
              <a:t>通过递送优化（直接注射＋缓冲剂）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29061" r="-233"/>
          <a:stretch>
            <a:fillRect/>
          </a:stretch>
        </p:blipFill>
        <p:spPr>
          <a:xfrm>
            <a:off x="1193165" y="2162175"/>
            <a:ext cx="9525000" cy="3993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46020" y="6260465"/>
            <a:ext cx="3067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种作用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与</a:t>
            </a:r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CRISPR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等比较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1820" y="904875"/>
            <a:ext cx="4392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knockout    VS    knockdown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713105" y="1357630"/>
            <a:ext cx="256984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knockout</a:t>
            </a:r>
            <a:endParaRPr lang="en-US" altLang="zh-CN" sz="2400" b="1"/>
          </a:p>
          <a:p>
            <a:r>
              <a:rPr lang="en-US" altLang="zh-CN"/>
              <a:t>·CRISPR</a:t>
            </a:r>
            <a:endParaRPr lang="en-US" altLang="zh-CN"/>
          </a:p>
          <a:p>
            <a:r>
              <a:rPr lang="en-US" altLang="zh-CN"/>
              <a:t>·TALENs</a:t>
            </a:r>
            <a:endParaRPr lang="en-US" altLang="zh-CN"/>
          </a:p>
          <a:p>
            <a:r>
              <a:rPr lang="en-US" altLang="zh-CN"/>
              <a:t>·ZFN</a:t>
            </a:r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76605" y="2486660"/>
            <a:ext cx="3845560" cy="1442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05" y="4002405"/>
            <a:ext cx="4013200" cy="15360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85435" y="2127885"/>
            <a:ext cx="53613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除了对基因的敲除外，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CRISPR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TALENs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可以通过使核酸酶失活、连接其他蛋白质（例如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GFP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、基因表达抑制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激活相关因子等）完成更多任务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·CRISPR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还能实现碱基对的插入、修改等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除了功能差异外，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RNAi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设计、操作简单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（单纯要不严格地抑制某一基因的表达可以优先考虑）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，但脱靶率相对较高。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973570" y="1273175"/>
            <a:ext cx="25698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knockdown</a:t>
            </a:r>
            <a:endParaRPr lang="en-US" altLang="zh-CN" sz="2400" b="1"/>
          </a:p>
          <a:p>
            <a:r>
              <a:rPr lang="en-US" altLang="zh-CN"/>
              <a:t>RNAi</a:t>
            </a: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潜力与选择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175" y="1924685"/>
            <a:ext cx="36893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正着用</a:t>
            </a:r>
            <a:endParaRPr lang="zh-CN" altLang="en-US" sz="2400" b="1"/>
          </a:p>
          <a:p>
            <a:r>
              <a:rPr lang="zh-CN" altLang="en-US" sz="2000"/>
              <a:t>抑制某一基因表达</a:t>
            </a:r>
            <a:endParaRPr lang="zh-CN" altLang="en-US" sz="2000"/>
          </a:p>
          <a:p>
            <a:endParaRPr lang="zh-CN" altLang="en-US" sz="2400" b="1"/>
          </a:p>
          <a:p>
            <a:r>
              <a:rPr lang="zh-CN" altLang="en-US" sz="2400" b="1"/>
              <a:t>反着用</a:t>
            </a:r>
            <a:endParaRPr lang="zh-CN" altLang="en-US" sz="2400" b="1"/>
          </a:p>
          <a:p>
            <a:r>
              <a:rPr lang="zh-CN" altLang="en-US" sz="2000"/>
              <a:t>检测、控制的工具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6275705" y="2171065"/>
            <a:ext cx="459930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·</a:t>
            </a:r>
            <a:r>
              <a:rPr lang="zh-CN" altLang="en-US"/>
              <a:t>考虑是否内源存在（</a:t>
            </a:r>
            <a:r>
              <a:rPr lang="en-US" altLang="zh-CN"/>
              <a:t>miRNA)</a:t>
            </a:r>
            <a:endParaRPr lang="en-US" altLang="zh-CN"/>
          </a:p>
          <a:p>
            <a:r>
              <a:rPr lang="en-US" altLang="zh-CN"/>
              <a:t>·</a:t>
            </a:r>
            <a:r>
              <a:rPr lang="zh-CN" altLang="en-US"/>
              <a:t>短期</a:t>
            </a:r>
            <a:r>
              <a:rPr lang="en-US" altLang="zh-CN"/>
              <a:t>or</a:t>
            </a:r>
            <a:r>
              <a:rPr lang="zh-CN" altLang="en-US"/>
              <a:t>长期（</a:t>
            </a:r>
            <a:r>
              <a:rPr lang="en-US" altLang="zh-CN"/>
              <a:t>si or sh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递送方式创新（尤其</a:t>
            </a:r>
            <a:r>
              <a:rPr lang="en-US" altLang="zh-CN"/>
              <a:t>si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需要能调控</a:t>
            </a:r>
            <a:r>
              <a:rPr lang="en-US" altLang="zh-CN"/>
              <a:t>——shRNA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作为调控基因表达的工具放在更大的体系中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14915" y="4831715"/>
            <a:ext cx="2310130" cy="2188210"/>
            <a:chOff x="15929" y="7609"/>
            <a:chExt cx="3638" cy="3446"/>
          </a:xfrm>
        </p:grpSpPr>
        <p:pic>
          <p:nvPicPr>
            <p:cNvPr id="2" name="图片 1" descr="微信图片_20240129134527"/>
            <p:cNvPicPr>
              <a:picLocks noChangeAspect="1"/>
            </p:cNvPicPr>
            <p:nvPr/>
          </p:nvPicPr>
          <p:blipFill>
            <a:blip r:embed="rId1">
              <a:alphaModFix amt="58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5247" t="18606" r="20443" b="21547"/>
            <a:stretch>
              <a:fillRect/>
            </a:stretch>
          </p:blipFill>
          <p:spPr>
            <a:xfrm rot="840000">
              <a:off x="15929" y="7609"/>
              <a:ext cx="3638" cy="3447"/>
            </a:xfrm>
            <a:prstGeom prst="rect">
              <a:avLst/>
            </a:prstGeom>
          </p:spPr>
        </p:pic>
        <p:pic>
          <p:nvPicPr>
            <p:cNvPr id="3" name="图片 2" descr="微信图片_20240129134514"/>
            <p:cNvPicPr>
              <a:picLocks noChangeAspect="1"/>
            </p:cNvPicPr>
            <p:nvPr/>
          </p:nvPicPr>
          <p:blipFill>
            <a:blip r:embed="rId2">
              <a:alphaModFix amt="72000"/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176" t="20185" r="25222" b="26546"/>
            <a:stretch>
              <a:fillRect/>
            </a:stretch>
          </p:blipFill>
          <p:spPr>
            <a:xfrm rot="480000">
              <a:off x="16660" y="8209"/>
              <a:ext cx="2246" cy="2152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94615" y="719455"/>
            <a:ext cx="3432175" cy="0"/>
          </a:xfrm>
          <a:prstGeom prst="line">
            <a:avLst/>
          </a:prstGeom>
          <a:ln w="38100">
            <a:solidFill>
              <a:srgbClr val="D9B7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401291345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176" t="20185" r="25222" b="26546"/>
          <a:stretch>
            <a:fillRect/>
          </a:stretch>
        </p:blipFill>
        <p:spPr>
          <a:xfrm rot="21240000">
            <a:off x="-33655" y="-42545"/>
            <a:ext cx="886460" cy="849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4715" y="90805"/>
            <a:ext cx="254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  <a:latin typeface="华文宋体" panose="02010600040101010101" charset="-122"/>
                <a:ea typeface="华文宋体" panose="02010600040101010101" charset="-122"/>
              </a:rPr>
              <a:t>目录</a:t>
            </a:r>
            <a:endParaRPr lang="zh-CN" altLang="en-US" sz="3200">
              <a:solidFill>
                <a:srgbClr val="7030A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5865" y="1245235"/>
            <a:ext cx="47396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简介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原理介绍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实际应用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与</a:t>
            </a:r>
            <a:r>
              <a:rPr lang="en-US" altLang="zh-CN"/>
              <a:t>CRISPR</a:t>
            </a:r>
            <a:r>
              <a:rPr lang="zh-CN" altLang="en-US"/>
              <a:t>等技术比较</a:t>
            </a:r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潜力与选择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简介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095" y="958850"/>
            <a:ext cx="103384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RNA干扰（RNA interference，RNAi）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是指在进化过程中高度保守的、由双链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RNA（double-stranded RNA，dsRNA）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诱发的、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同源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mRNA高效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特异性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降解或翻译被抑制的现象。是一种特异性的转录后基因沉默（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PTGS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）。生物体的一种防御机制。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06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年诺奖。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siRNA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single interfering 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），一类长约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21-23nt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的双链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分子，一般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3’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端有两个游离碱基，可使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降解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·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miRNA(micro RNA)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，真核中广泛存在的一类长约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22nt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的有茎环结构的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分子，成熟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miRNA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为单链，可抑制翻译或诱导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降解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·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shRNA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short hairpin 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），依赖茎环结构产生的短双链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19-25nt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，经酶切产生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siRNA</a:t>
            </a:r>
            <a:endParaRPr lang="en-US" altLang="zh-CN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en-US" altLang="zh-CN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en-US" altLang="zh-CN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en-US" altLang="zh-CN"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·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dsRNA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double strand 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），较前三者更长，可以被Dicer酶切割形成siRNA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82305" y="2353945"/>
            <a:ext cx="3213100" cy="565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27465" y="3546475"/>
            <a:ext cx="2247900" cy="431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504555" y="4368800"/>
            <a:ext cx="276860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7840" y="193675"/>
            <a:ext cx="3048000" cy="4025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810625" y="42545"/>
            <a:ext cx="2317750" cy="4057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62800" y="4100195"/>
            <a:ext cx="3613150" cy="2730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28420" y="4445635"/>
            <a:ext cx="3549650" cy="22479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24120" y="1745615"/>
            <a:ext cx="2696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·</a:t>
            </a:r>
            <a:r>
              <a:rPr lang="zh-CN" altLang="en-US"/>
              <a:t>核内切割双链的酶</a:t>
            </a:r>
            <a:endParaRPr lang="zh-CN" altLang="en-US"/>
          </a:p>
          <a:p>
            <a:r>
              <a:rPr lang="en-US" altLang="zh-CN"/>
              <a:t>·</a:t>
            </a:r>
            <a:r>
              <a:rPr lang="zh-CN" altLang="en-US"/>
              <a:t>核糖核酸酶</a:t>
            </a:r>
            <a:endParaRPr lang="zh-CN" altLang="en-US"/>
          </a:p>
          <a:p>
            <a:r>
              <a:rPr lang="en-US" altLang="zh-CN"/>
              <a:t>·RISC</a:t>
            </a:r>
            <a:r>
              <a:rPr lang="zh-CN" altLang="en-US"/>
              <a:t>相关蛋白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480" y="749300"/>
            <a:ext cx="8781415" cy="62763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30195" y="1257300"/>
            <a:ext cx="6083300" cy="4764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5355" y="1179195"/>
            <a:ext cx="9384030" cy="3446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两种途径对比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siRNA</a:t>
            </a:r>
            <a:r>
              <a:rPr lang="zh-CN" altLang="en-US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外源（转座子、病毒感染、异染色质等）；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3’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多两个碱基的双链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RNA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  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与靶标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mRNA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完全互补（一对一），使其切割降解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miRNA</a:t>
            </a:r>
            <a:r>
              <a:rPr lang="zh-CN" altLang="en-US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内源（细胞核中转录产生）；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含有茎环结构的单链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RNA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与靶标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mRNA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非完全互补（一对多），一般锚定在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3’UTR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区（高度互补时造成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mRNA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降解，部分互补时只抑制翻译）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660" y="749300"/>
            <a:ext cx="83693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操作原理：</a:t>
            </a:r>
            <a:endParaRPr lang="zh-CN" altLang="en-US" sz="2000" b="1"/>
          </a:p>
          <a:p>
            <a:endParaRPr lang="zh-CN" altLang="en-US"/>
          </a:p>
          <a:p>
            <a:r>
              <a:rPr lang="en-US" altLang="zh-CN" b="1" u="sng"/>
              <a:t>·siRNA</a:t>
            </a:r>
            <a:r>
              <a:rPr lang="zh-CN" altLang="en-US" b="1" u="sng"/>
              <a:t>的设计与制备</a:t>
            </a:r>
            <a:endParaRPr lang="zh-CN" altLang="en-US" b="1" u="sng"/>
          </a:p>
          <a:p>
            <a:endParaRPr lang="zh-CN" altLang="en-US"/>
          </a:p>
          <a:p>
            <a:r>
              <a:rPr lang="zh-CN" altLang="en-US"/>
              <a:t>确定目的基因序列（核酸数据库：</a:t>
            </a:r>
            <a:r>
              <a:rPr lang="en-US" altLang="zh-CN"/>
              <a:t>NCBI</a:t>
            </a:r>
            <a:r>
              <a:rPr lang="zh-CN" altLang="en-US"/>
              <a:t>、</a:t>
            </a:r>
            <a:r>
              <a:rPr lang="en-US" altLang="zh-CN"/>
              <a:t>ensembl</a:t>
            </a:r>
            <a:r>
              <a:rPr lang="zh-CN" altLang="en-US"/>
              <a:t>、</a:t>
            </a:r>
            <a:r>
              <a:rPr lang="en-US" altLang="zh-CN"/>
              <a:t>UCSC</a:t>
            </a:r>
            <a:r>
              <a:rPr lang="zh-CN" altLang="en-US"/>
              <a:t>等）</a:t>
            </a:r>
            <a:endParaRPr lang="zh-CN" altLang="en-US"/>
          </a:p>
          <a:p>
            <a:r>
              <a:rPr lang="en-US" altLang="zh-CN"/>
              <a:t>↓</a:t>
            </a:r>
            <a:endParaRPr lang="en-US" altLang="zh-CN"/>
          </a:p>
          <a:p>
            <a:r>
              <a:rPr lang="zh-CN" altLang="en-US"/>
              <a:t>设计</a:t>
            </a:r>
            <a:r>
              <a:rPr lang="en-US" altLang="zh-CN"/>
              <a:t>siRNA</a:t>
            </a:r>
            <a:r>
              <a:rPr lang="zh-CN" altLang="en-US"/>
              <a:t>（利用各种网站）</a:t>
            </a:r>
            <a:r>
              <a:rPr lang="en-US" altLang="zh-CN"/>
              <a:t>·</a:t>
            </a:r>
            <a:endParaRPr lang="en-US" altLang="zh-CN"/>
          </a:p>
          <a:p>
            <a:r>
              <a:rPr lang="en-US" altLang="zh-CN"/>
              <a:t>↓</a:t>
            </a:r>
            <a:endParaRPr lang="en-US" altLang="zh-CN"/>
          </a:p>
          <a:p>
            <a:r>
              <a:rPr lang="zh-CN" altLang="en-US"/>
              <a:t>合成</a:t>
            </a:r>
            <a:r>
              <a:rPr lang="en-US" altLang="zh-CN"/>
              <a:t>siRNA</a:t>
            </a:r>
            <a:r>
              <a:rPr lang="zh-CN" altLang="en-US"/>
              <a:t>（可交给公司做）</a:t>
            </a:r>
            <a:endParaRPr lang="zh-CN" altLang="en-US"/>
          </a:p>
          <a:p>
            <a:r>
              <a:rPr lang="en-US" altLang="zh-CN"/>
              <a:t>↓</a:t>
            </a:r>
            <a:endParaRPr lang="en-US" altLang="zh-CN"/>
          </a:p>
          <a:p>
            <a:r>
              <a:rPr lang="zh-CN" altLang="en-US"/>
              <a:t>直接转染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01640" y="2358390"/>
            <a:ext cx="6477000" cy="40767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79095" y="4290060"/>
            <a:ext cx="83693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r>
              <a:rPr lang="en-US" altLang="zh-CN" b="1" u="sng"/>
              <a:t>·miRNA</a:t>
            </a:r>
            <a:r>
              <a:rPr lang="zh-CN" altLang="en-US" b="1" u="sng"/>
              <a:t>的设计与制备</a:t>
            </a:r>
            <a:endParaRPr lang="zh-CN" altLang="en-US" b="1" u="sng"/>
          </a:p>
          <a:p>
            <a:r>
              <a:rPr lang="zh-CN" altLang="en-US"/>
              <a:t>（因为是内源性的）</a:t>
            </a:r>
            <a:endParaRPr lang="zh-CN" altLang="en-US"/>
          </a:p>
          <a:p>
            <a:r>
              <a:rPr lang="zh-CN" altLang="en-US"/>
              <a:t>直接从</a:t>
            </a:r>
            <a:r>
              <a:rPr lang="en-US" altLang="zh-CN"/>
              <a:t>miRNA</a:t>
            </a:r>
            <a:r>
              <a:rPr lang="zh-CN" altLang="en-US"/>
              <a:t>库和文献中选择（</a:t>
            </a:r>
            <a:r>
              <a:rPr lang="en-US" altLang="zh-CN"/>
              <a:t>miRBase</a:t>
            </a:r>
            <a:r>
              <a:rPr lang="zh-CN" altLang="en-US"/>
              <a:t>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微信图片_20240202181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864" t="17469" r="23407" b="24111"/>
          <a:stretch>
            <a:fillRect/>
          </a:stretch>
        </p:blipFill>
        <p:spPr>
          <a:xfrm>
            <a:off x="-71755" y="5666105"/>
            <a:ext cx="1313180" cy="12636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3330" y="702310"/>
            <a:ext cx="4624705" cy="22860"/>
          </a:xfrm>
          <a:prstGeom prst="line">
            <a:avLst/>
          </a:prstGeom>
          <a:ln w="25400">
            <a:solidFill>
              <a:srgbClr val="CA9B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783965" y="42545"/>
            <a:ext cx="46240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RNAi</a:t>
            </a:r>
            <a:r>
              <a:rPr lang="zh-CN" altLang="en-US" sz="4000">
                <a:solidFill>
                  <a:srgbClr val="610FA1"/>
                </a:solidFill>
                <a:latin typeface="华文宋体" panose="02010600040101010101" charset="-122"/>
                <a:ea typeface="华文宋体" panose="02010600040101010101" charset="-122"/>
              </a:rPr>
              <a:t>原理</a:t>
            </a:r>
            <a:endParaRPr lang="zh-CN" altLang="en-US" sz="4000">
              <a:solidFill>
                <a:srgbClr val="610FA1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9350375" y="6435090"/>
            <a:ext cx="2743200" cy="365125"/>
          </a:xfrm>
        </p:spPr>
        <p:txBody>
          <a:bodyPr/>
          <a:p>
            <a:fld id="{565CE74E-AB26-4998-AD42-012C4C1AD076}" type="slidenum">
              <a:rPr lang="zh-CN" altLang="en-US" sz="1800" b="1" smtClean="0">
                <a:solidFill>
                  <a:srgbClr val="610FA1"/>
                </a:solidFill>
                <a:latin typeface="华文行楷" panose="02010800040101010101" charset="-122"/>
                <a:ea typeface="华文行楷" panose="02010800040101010101" charset="-122"/>
              </a:rPr>
            </a:fld>
            <a:endParaRPr lang="zh-CN" altLang="en-US" sz="1800" b="1" smtClean="0">
              <a:solidFill>
                <a:srgbClr val="610FA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385" y="1134745"/>
            <a:ext cx="836930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操作原理：</a:t>
            </a:r>
            <a:endParaRPr lang="zh-CN" altLang="en-US" sz="2000" b="1"/>
          </a:p>
          <a:p>
            <a:endParaRPr lang="zh-CN" altLang="en-US"/>
          </a:p>
          <a:p>
            <a:r>
              <a:rPr lang="en-US" altLang="zh-CN" b="1" u="sng"/>
              <a:t>·shRNA</a:t>
            </a:r>
            <a:r>
              <a:rPr lang="zh-CN" altLang="en-US" b="1" u="sng"/>
              <a:t>的设计与制备</a:t>
            </a:r>
            <a:endParaRPr lang="zh-CN" altLang="en-US" b="1" u="sng"/>
          </a:p>
          <a:p>
            <a:endParaRPr lang="zh-CN" altLang="en-US"/>
          </a:p>
          <a:p>
            <a:r>
              <a:rPr lang="zh-CN" altLang="en-US"/>
              <a:t>利用病毒载体（腺病毒、慢病毒等）</a:t>
            </a:r>
            <a:endParaRPr lang="zh-CN" altLang="en-US"/>
          </a:p>
          <a:p>
            <a:r>
              <a:rPr lang="zh-CN" altLang="en-US"/>
              <a:t>（也有质粒载体）</a:t>
            </a:r>
            <a:endParaRPr lang="zh-CN" altLang="en-US"/>
          </a:p>
          <a:p>
            <a:r>
              <a:rPr lang="zh-CN" altLang="en-US"/>
              <a:t>需要选择序列然后构建载体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与直接制备</a:t>
            </a: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siRNA</a:t>
            </a:r>
            <a:r>
              <a:rPr lang="zh-CN" altLang="en-US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区别：</a:t>
            </a:r>
            <a:endParaRPr lang="zh-CN" altLang="en-US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siRNA—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顺转，瞬时表达量高；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单独的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siRNA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不稳定；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shRNA—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稳转，可遗传；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高浓度时效率比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siRNA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高很多；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可由聚合酶II型和III型启动子驱动、可使用诱导表达系统、可与报告基因共表达，可视化细胞导入效率；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脱靶率较</a:t>
            </a:r>
            <a:r>
              <a:rPr lang="en-US" altLang="zh-CN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siRNA</a:t>
            </a:r>
            <a:r>
              <a:rPr lang="zh-CN" altLang="en-US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低</a:t>
            </a:r>
            <a:endParaRPr lang="zh-CN" altLang="en-US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0530" y="1134745"/>
            <a:ext cx="6213475" cy="3070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ZjFmZWIzNDg2MmIzZjExOTIzMmViNTBmYTMwYTk0ZWYifQ=="/>
  <p:tag name="KSO_WPP_MARK_KEY" val="d8c98273-79af-45a8-ad09-21b57cf58666"/>
  <p:tag name="commondata" val="eyJoZGlkIjoiZThkNTU0N2Q5MGJiNTAzMzU1YTE1MjYzOTEzNDg1MGI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2">
      <extobjdata type="C9F754DE-2CAD-44b6-B708-469DEB6407EB" data="ewoJIkZpbGVJZCIgOiAiMjc4Nzc0Mzc4MDMyIiwKCSJHcm91cElkIiA6ICIyOTU5ODAxNjciLAoJIkltYWdlIiA6ICJpVkJPUncwS0dnb0FBQUFOU1VoRVVnQUFCUk1BQUFHL0NBWUFBQURMcmtDdkFBQUFBWE5TUjBJQXJzNGM2UUFBSUFCSlJFRlVlSnpzM1hkNFZHWDZ4dkY3V21aU0NRUVNhZ2dCbGFXSW9pQ0lpSXU5NGVyYTFxN2cybjdydW10WjY0cUtZbHZyaW9vRkZ4SHI2Z0tLb2lBaUFrRkVRQVJFSVNTRWxrQWdiWktwWjM1L0RCa3ltVW1ZUUVJUytINnVLNWVaODU1ejVrMlZ1Zk84NzJOeXVWMEJBUUFBQUFBQUFNQmVtSnQ3QWdBQUFBQUFBQUJhQjhKRUFBQUFBQUFBQURFaFRBUUFBQUFBQUFBUUU4SkVBQUFBQUFBQUFERWhUQVFBQUFBQUFBQVFFOEpFQUFBQUFBQUFBREVoVEFRQUFBQUFBQUFRRThKRUFBQUFBQUFBQURFaFRBUUFBQUFBQUFBUUU4SkVBQUFBQUFBQUFERWhUQVFBQUFBQUFBQVFFOEpFQUFBQUFBQUFBREVoVEFRQUFBQUFBQUFRRThKRUFBQUFBQUFBQURFaFRBUUFBQUFBQUFBUUU4SkVBQUFBQUFBQUFERWhUQVFBQUFBQUFBQVFFOEpFQUFBQUFBQUFBREVoVEFRQUFBQUFBQUFRRThKRUFBQUFBQUFBQURFaFRBUUFBQUFBQUFBUUU4SkVBQUFBQUFBQUFERWhUQVFBQUFBQUFBQVFFOEpFQUFBQUFBQUFBREVoVEFRQUFBQUFBQUFRRThKRUFBQUFBQUFBQURFaFRBUUFBQUFBQUFBUUU4SkVBQUFBQUFBQUFERWhUQVFBQUFBQUFBQVFFOEpFQUFBQUFBQUFBREVoVEFRQUFBQUFBQUFRRThKRUFBQUFBQUFBQURFaFRBUUFBQUFBQUFBUUU4SkVBQUFBQUFBQUFERWhUQVFBQUFBQUFBQVFFOEpFQUFBQUFBQUFBREVoVEFRQUFBQUFBQUFRRThKRUFBQUFBQUFBQURFaFRBUUFBQUFBQUFBUUU4SkVBQUFBQUFBQUFERWhUQVFBQUFBQUFBQVFFMnR6VHdBQWdJTmRJQkJvN2luZ0lHWXltWnA3Q2dBQUFEaUVFQ1lDQU5ESWFvYUgxZThUS0tJcG1Fd21CUUtCc0VDUmNCRUFBQUJOaVRBUkFJQkdVak00clAxVyt4eGdmOVFPRDJ1K1JUc0hBQUFBYUN5RWlRQUFOSUthd2FGaEdETEpKSXZWSXJQSkxLdlZLck9aYllyUitBekRrTS9ua3hFdzVQZjVaY2lReVdRS2ZiOFJLQUlBQUtDeG1WeHVGeVVTQUFEc2grb0FzZm90TGk1T0RydWp1YWVGUTVETDVaTEg2NUhaYkE2OUVTZ0NBQUNnTVJFbUFnQ3dIMm9HaVpJVTc0aVh4V0pwNWxuaFVPYnorK1J5dVNTSlFCRUFBQUNOampWWEFBRHNvNXJMbWczRFVFSjhBa0VpbXAzVllsVkNmSUw4ZnI4TXc0all0eE1BQUFEWUg0U0pBQURzZzVwQm90L3ZWNXd0am4wUjBXS1l6V2JGeGNVUktBSUFBS0RSOGFvSEFJQjlWQjBtbXMxbU9SenNrWWlXSmQ0Ukw3UFpIQW9UQVFBQWdNWkFtQWdBd0Q2b1daa1lGeGZYM05NQm9vcXp4VkdaQ0FBQWdFWkZtQWdBUUFOVmh6TFZZYUxGekQ2SmFKbHFWeVlTS0FJQUFHQi9FU1lDQUxBUGFqWmVvZWtLV2lxcjFScjZQaVZJQkFBQVFHTWdUQVFBWUI5Vkx4MDFtVXpOUFJVZ0twUEp4QkpuQUFBQU5DckNSQUFBOWdITFJ0RmE4TDBLQUFDQXhrU1lDQURBUHFMaUM2MEIzNmNBQUFCb1RJU0pBQUEwRU1FTVdpdStkd0VBQUxDL0NCTUJBQUFBQUFBQXhJUXdFUUFBQUFBQUFFQk1DQk1CQUFBQUFBQUF4SVF3RVFBQUFBQUFBRUJNQ0JNQkFBQUFBQUFBeElRd0VRQUFBQUFBQUVCTUNCTUJBQUFBQUFBQXhJUXdFUUNBZzFobFpaVXFLNnVhZXhvaEhvOUhPNHAzcXFwcTczTUtCQUlxS3l1WHM3THlBTXhzejNNQ0FBQUFxQnRoSWdBQXJjelgzOHpYeFZlTTFyejVDL1o2N3A5ditadHV2UFgyQXpDcjJDeFp1bHlqYjd4Vk0yYk8ydXU1NWVVVnVuTDBUUnI3eUJPTjh0eUdFZENVZHovVUN4TW1SaDNQeTkrb1cyKy9Seit2WGhOMS9MRW5uOVg5WXg4Tk8vYkV2MTdRUFE4ODBpanpBd0FBQUZvRGEzTlBBQUFBTkl6UDc1UGI3WmJQNTIvVSs2NVl1VXFmejVxOVgvY1lQR2lnUm80WXZrL1hGbTNmb2JXL3J0TlJBL29wT1NtcFFkZm1ieXpRTjk5R2hxdHQyNlpxMU5sblNKTDhmcCtXL3JoY3VYbjU2dHlwa3k0OC85eXdjLzh6NVQxdExOaWtOYi84cW41OWZoZHhMNC9ISTdmYkUzbk00dzQ5L25qYXAvcjF0L1V4emZsUEYxK2c3cG5kWWpvWHNmUDcvYkpZTEkxNlQ2L1hLNXZORnZaNHhmSVZPbmJRc1RIZkl6OC9YMmF6V2QyNlJYN05OMjNhSkp2VnBveU9HZnM4eDVLU0V1VnR5Rk4yejJ5bHBLVHM4MzJ3Yjd4ZXI5YXRXNmV1WGJzcU9UbTVRZGR1M3J4WkpTVWw2dHUzYjZQTngrMTJ5MmF6eVd6ZVV6dXljK2RPSlNZbXltNjNOOXJ6QUFBT1RZU0pBQUMwQXIrdVc2L1BaODNXMldlYzJtVFBVVmhVcEVXTGw4aHF0VFk0akRFTVExNnZWK25wSGZiNStSZC8vNE5lZjJ1S0xqei9YRjE1MlNVTnVuYlQ1cTM2ZU5xbkVjZTdkZTBTQ2hOdE5wdnV1djFXL2UydSt6WGwzUStVblpXcGdVY1BrQ1F0VzdGU1B5Ny9TZDB6dStuOFVlZUUzV1ArZ2h4Vk9KM2FVYnhUYm85SG4zODVKelMyZlVleG5KV1YrdnpMT2VxVWthNDFhMy9WOTB0K2pHbk9aNTUyTW1GaUkxdXhmSVdlZXVvcFBmSGtFK3JTcFV1ajNOTXdETjExNTEzcWRWZ3YzWExMTFpLa3I3NzhTaE1tVE5ENDhlUFYvOGorTWQzbjdjbHY2NWRmZnRIa3R5ZUhCVHhPcDFPMy8vMTJwYVdsNlYvUC9Fdng4Zkg3Tk0rZmYvNVpqNDkvWEE4OTlKQ09PZmFZbUs3NTdiZmZOTzZSY2ZybmcvOVV6NTQ5dzhabWZqWlRVNmRPMVpSM3BvU09QZnZNczlwVnNrc1BQL3h3MkxtQlFFQ0dZZXoxK1V3bWszYnMyS0hLT3JZdXlNek1EUHZjU05MWFgzK3R2QTE1dXVqaWl4b2MwaldWb3FJaWZmZmRkenJoaEJPVW5wNHVTU29vS05DZGQ5eXAwV05HNi96eno1Y1VESWtmSC8rNGJyamhobnEvVHo3NzlETXRXTEJBLzVuOEgwbFNSVVdGbkJYT21PZlRJYjFEeE9mdHd3OCsxT2VmZjY3bm5uOU9IVG9FZnk4LytjU1RLaW9xMHB1VDNvejUzazZuVXo2ZkwrYnphN0phclVwTVROeW5hd0VBTFJ0aElnQUFyVUJlL2taOS9jMThEVDF1VU5UeEg1WXUxOGZUSThNMFoyV2xUQ2FUN24xd1hNVFljY2NPMUhubm5oVnhmTXkxVityTTAwNXUwUHhXcmxvVHNRUzRvVmF1Q2k0dlB2cW9JL2Y1SHZmY2VadUdEQTVXaS8zMWpudmw5NGRYYjNicW1LRS9qNzVLTDd3MFVWdTNGVXFTZkQ2ZkpyN3hINW5OWnQxNjgvV3lXc09EMUhjLytLODJiOWthZXZ6S2E1TWludmVWMXlhRnZqYnQyclhWcEZkZmxCU3NtTHoxOW52MDUrdXUwdGxubmlaSldyRG9lejM1ekF2Ny9ER2lib2NkZnBnazZUOXYvVWYzM25kdjJKakw1ZEtZMFdQcXZIYlNXNVBDcWcrcmZmTEpKL3J0dDk5MHpybDdRdVpUVGoxRjc3Ly92aVpQbnF5bm5uNXFyL055dTkxYXRteVpUdnI5U1JHaFQySmlvaTY1OUJLOStjYWJldjY1NTNYM1BYZnY5WDZOWmZueTVYSTZuVkdySmIwK3I1ek84RUNycXFwS3JpcFh4TG5UcDAvWGF4TmYyK3Z6RFI4K1hGNnZWems1T1ZISDMzdi9QU1hWcWtyKzdOUFB0SFhyVmwxMTlWV2FObTFhVFB1dG5uSEdHVXBOVFpVa1RaMDZWV3FFclZEYnRHbWpzODg1VzVJMDY0dFpldi85OXpWdzRNRFErS1pObXlSSlBiUDNoTEx4OGZHS2o0L1hQZmZjbzFHalJ1bnFhNjZPcVNwdytyVHB3WG5INkoycDc2aE5telpoeHhZdVhLaWtwS1JRa0xocjF5NnRXclVxRkhURzZva25udENQUzJQN0EwbHR2WHIxMG5QUFA3ZFAxd0lBV2piQ1JBQUFXb0h0MjNkSWtqcG1wS3VrdERSaXZNcmxVbEhSOW9qamdVQkFnVUFnNmxoWmVVWGpUelJHeTFlc1ZPNkdQUDNqOXIvS1pESUZ3NVlWS3hYdmNLajM0WWMzeVhPNjNXNFpnWUNHSGpkSW5USXlsSldWcVNxWFM5TS8vVnhidG03VGVlZWVwUzVkT3F2SzVaTE5hcFhWR3Z4bjBvVG5nMkhSMkhGUHlPbXMxRlBqSHdyZDg1SHhUMnRYU1ltZWVTSVkxajc2NUROTk1uZEVWMTVlcnZuZnpnODcxajJydTdadjM2NlpuODBNSFRPYnpScHgwZ2lWbEpSbzBLQkJPdXl3dzBKam4zMzJtY3JMeTJVeW1TTHV2Mzc5ZWsxNWU0cU9ISENrVGo1NVQ4QWVGeGVuU3k2NVJCTW1UTkFubjN5eTE0Qm04ZUxGY3J2ZEduNUM5QzBBemovL2ZQMzQ0NDlLVDAvZjcyWGFZOGVPamZxeFZPdmR1N2VlZk9wSlNWTE9vaHgxNjlaTmEzOVpLMGxxazlwRzVlWGwyckZqaDNMWDU4b3dETTJiTnk5MGJYRnhzU29xS2tMSGV2YnNxYTVkdStxRUUwNVFyMTY5SkVuNWVmbDY1WlZYTlA3eDhYcnpqVGZWTGJPYlRqMDFXRkhkcGswYnhjWEY2WW9ycndpYjAwOC8vYVNKcjBidVpWcFVWS1MxYTlkcTFLaFJzbHF0K3VMekwxUlNVaUtuMHltejJSeFJ4ZWx5dWVUMWVqVjA2TkJRbURqdGY5TWkvcWdRQzVmTEpiUFpyTGk0T0VsU3QyN2RkUFk1Wjhzd0RNMmVQVnQ5Ky9aVlZsWlc2UHdOdVJza1NkazlzMFBIMHRMU05QN3g4WHJqOVRjMGZmcDBsWlNVNks1LzNCWFQ4eWNuSit2aFI0SVZvSVdGaFdyYnRtMW9MdFZXckZpaHR5YTlGWEZ0UVVHQk5tN2NxTXN1dnl4MGJQYnMyUW9FQWhvd1lJQjI3dHhaNzNNbkpDVEk0WENFSHFlbnArdnFhNjZPT08vTk45NVV1M2J0OUlmei94QXg5dEdISDlYL0FRSUFXalhDUkFBQVdvRzhqUVdTcEUrbWY2YkMzY0hnMS9QbWErMXY2eVJKUXdZZnE5ZGZmajdpdWl1dXZWRm1pem5xV0YxOFhxK3FYSkhWUi9YeGVEejFqaTlmc1ZJdXQxdlZKVUo1K1FWeVZsWnE3cnp2TlBLazRmcmh4K1h5ZUR4S1RrclNzeSsrSEp6SDdxVjFXN2NWNnFsbi94MXhUNGZkcnIvY2ZIM01jN3orbHIrcHRMU3N6dkZwTTJacTJveGdBSFhldVdmcHVxc3VxL05jdEF4bFpXWDY2S1Bvb1VYTjQyWkxNRXlVcEVHREJ1bXNzNE1WdVFVRkJabzZkYXBPT3Vta1VIaGM4OTZQam50VURvZER0OTEyVzhUOXp6enJUQzNLV2FSSmIwNVN6K3llT25KQTNSVzFYM3p4aGRMUzB0U3pWMDlkK01jTG81NFRDQVQweTVwZk5IUG16TERqRm90RjczL3dmcDMzcm0zVXFGSEt6TXlzYzd4TmFyQ0NiY3ZtTFZxN05oZ2kzblBQUFpLQ2xZTldxMVdMRmkyU3orZVQzKy9YaXkrOEdMclc0L0VvRUFpRWpsMTE5VlhxMnJXcjB0TFNsSmFXRnZZOGZmdjJWV0pTb3RJN3BPOTFMOEN0VzdkR1BUNzdxK0FlcnRWZnI1ZGZDZjV1K050dGYxUDc5dTExMy8zM2hjNDFERU8zM0h5TC9INi91bmJ0R2pyZWtNOWRUWmRjZklrR0RCZ1FVZUc2Wk1rU0ZSY1g2OXJycmcwNy91dHZ2eXFqWTBaRVphWFZhdFVOTjk2Z3Z2MzZxbmZ2M21Gams5NmNKSy9YcTU5Ly9sbE9wMU1UWDUyb3R1M2FTZ3ArM1E4NzdEQjV2VjZOZTJTY3NyS3k5TkRERDRWZFgxaFlHSFh1WDg3NlVpYVRTYWVjY29xazRPZm04NW1mUzVJZWZQREJ2WDdzTjl4d2c4NGR0V2RQMmNURVJJMFlNU0xpdktudlRGVmFXbHJVc1RsejVxaXNudCszQUlEV2pUQVJBSUJXWU1PR2ZFblNOOTkrcDhEdUpYdXJWditpMVd0K2tSU3NXQnk0SDh1RGEzcjlyU2w2L2EwcGV6K3hIZ1diTnF0YjF6MTcxczM0ZkpiV3JsMm5tLzU4blNUcDlGTkg2dXQ1OHpYNW5mZDEvSkRCK21yT041SWtaNlZUQzNNV2g5MnJ2S0lpNHBna0pTWWs2aStLUFV5VXBLU2tSSjA0YkdpZDQyWGxGZnB1WWZRbG1KS1VtNWV2Ry83djc2SEhPM2VWcUZ2WHpnMmFBeHBQbHk1ZDlPYWtOelYzN2x5Vmw1ZHIxS2hSb1RIRE1QVFEySWQwNWxsbmFzaVFJVkdYeDA2Yk5rMlNkTkhGRjRVZHI2cXEwcmhIeG1uNzl1MTY2S0dIUXZ2aTFXUXltWFQ3N2JmcjFyL2NxbkhqeHVudXUrL1d3R01HUnB5M2VmTm0vYlRpSjUxOXp0bHlPQnhoMVdLeHFLL0tNSnFCQXdmR3RHZmlqQmt6bEpxYXFoZGVmQ0ZVQ1dtejJaU1FrQ0FwK0xsNWE5SmIrdWkvZTBMWnh4NTlUQ1VsSmFIS3hwcldyRmtqdDh1dC9JMzVDZ1FDV3I1c3Vjckx5clZ0MnpZdFg3WmNrdFN6VjgrWTl6MzArLzJhTld1Vyt2WHJGeFlPVnF1OVhIenUzTGtxS0NqUUhYZmUwZWdOZUdwYXZ6N1lZT25GRjE3VXYxL2M4MGNPbDhzbGs4bFVaMWhjMnozMzNLT05HemZLNC9Xb3ZMeGNmcjlmK1J2ejVYSzc5S2MvL1VtRGp4c3NTWnI3OVZ3VkZ4ZnJ6cnZ1akxqSGdBRUQ5UFMvbmc0TE1MMWVyK2JNbWFPK2ZmdUd2bSsvK3ZJckZSVVZhY3oxWTNUWVlZZnBucnZ2MGNpVFI0WXFSbXZyMkxGamJKOE1BTUFoaXpBUkFJQVdybWo3RG0zZlVhd1J3NGZwNzdmZXBDL256TlZMcjd5aHY5eDB2VTcrL1ltTi9uejkrL1ZSVmdNYmcrd28zcWxGaTVkSWtqd2VyLzd5OTd2VnIrL3ZOTzdCWUZWUDdvWjhaWFhmYzgvNGVJY3V1ZkI4dmZyNlcvcGsrcWRhdG1LbDJxZTEwOFNYbmcwRkFXVmw1YnB5OUUwNnZGZlBzS1hGOVptL0lFY2I4b0xCNjY2U0VxWFVDaTdhcHFicWhqSFgxSGw5Ymw1K3ZXRmlhbW9iRFR6cVNNMmNOVnNqVHhvZWMrZG1OSzJ0VzdmcXd3OCsxTUNCQTBQQjAvejU4N1YwNlZLZGNlWVpVYThwS3l2VDNLL25hc1NJRWVyZXZYdm91TXZsMHRnSHgycjE2dFg2OHcxL2pob1FWa3ROVGRYRGp6eXMrKys3WDJQSGp0V05OOTRZcXFLcjlzSDdIMGlTNGgzeHN0bHN1dUNDQzJRWWhrcEtTdFN1WGJzNjc1MlRrNlArL2Z0SE5MRFl1WE9uMXExYkYzSCsrblhCNzhXMXY2NlYzNGhjMWhzZkg2LysvWU5OUUlxTGkvWFZWMS9wanhmK3NkNDVOTVJ6eno2bndzSkNtYzFtQlFJQmpSczNUaDZQUjdtNXVWcTRjS0ZjTGxlREd0Wjg4ODAzS2k0dTFoRkhIQkV4NXZWNnd5cEovWDYvM24zM1hYWHYzbDBubmhqOWQrSzMzMzZycXNxNjkxdnNrZDFEaDhld3hjSlJSeDBWdGdSWUNuYnFuak43amthT0hLbnVXZDNydURKY2x5NWQ5T0RZWUpYZ3hGY25hc0dDQlhyMDBlQytzLy84NXorMWV0VnFTWHVxdnNjK09MYk9lOTEreCswYU9qVDRSNUk1cytlb3JLd3N0QVRjNVhKcDZ0U3A2dEdqaDg0Nzc3eFFPQjFMeFdnMW44K253bTJSVlpBK3YwOHV0eXZxbU1kZGY3VTZBS0IxSTB3RUFCelVETU9RM3pEazkvdGxHSVlDaGhGY2FMdDdMOEdBSkZOQTRjZE11OSt2ZFY2d0pOQWt3KytYMysrWDErdVZ4K05SZW9mSXFxWEc5T1B5RlpLa2ZuMTdSeDFmdFdhdFpuMDFKK3BZMWU1cW1XZGVtQkIxL0xCZVBYWHVXYWVISFJzMjlMZ0dOMkRac2FOWVJ4emVTNGYxeWxadVhwNENnWUFjdXhzTmxKYVdhZWZPWFJvMlpIRFlOYWVkZkpMUzI3Zlg5N3MzOXovN3pOUDJ1NkpvOFpLbFdySTBXTEhrOFhnaXdzVDljZTlkZjVjVTBMcmNEWm81YTdhT0czU01iaGg5alFLTjBkMEIrK1dpaXk3UzdObXo5ZEpMTDJuOCtQSHkrLzE2WjhvN0dqUm9VQ2hrcVczNnRPbnkrWHk2L1BMTFE4Y0t0eFZxM0xoeDJyQmhnNjY0OG9xd1NzZTZaR1ZsNmZFbkh0Zjk5OTJ2Q1JNbWFONjhlYnJoeGh1VW5aMnRiVnUzYWU3Y3VSSFhQUERBQTZwMFZ1clo1NTZOZXM5dFc3ZHAzQ1BqZE54eHgrbUJmejRRTnJaNjlXbzlQdjd4T3VjejlaM29qVHN5TXpNMTRlWGc3NEV2UHY5Q05wdE5GZVVWZXZhWlBYTVlPWEtrU2twTEpDbW1QUk1sNmNRVFR3d0ZWS05IajFhUDdCNjY5NTU3OWRGL1A5SS8vL2xQOVQ2aXR5NjU5QktkTitxOE91ZGNtOS92MTN2dnZsZm51TWZqa1MxdVQ3T2NyNzc4U3R1MmJ0Tjk5OThYVWJGWTdhMUpiMm43OXUwUnk5bWxZRGg1NFlVWHhoUW05dW5UUjMzNjlBazc5dkxMd2VYWFYxOXpkYU9FcytlZWU2NkdIVDlNUzVjdTFjS0ZDM1hWMVZmSmJyZHJ4L1lkNnRTcFU4VHZ5ZXdld1gwYS9YNi9QdnpvdzdDeHR5ZS9yZUxpWXYzZlgvNnZ3Vld1MVFvS0NqUjY5T2lvWTRYYkN1c2NxOTVIRXdCdzhDRk1CQUMwYVA3ZHdaM2hOK1F6Z3YvMUczNFpQcjk4ZmwvdzhlNmcwTy8zaDRKRC8rNXptNEpoR0RJTVF6NmZUejZ2dDBtZW82WjUzeTZVSkIzVnYxL1U4UjA3ZGlqbis2VlJ4NnBmZE5ZMUx1MTVjWm0wdXdKcTY5WnREWjVqKy9acE9uOVVzTlBweERjblM1SUc5QTlXdmF6YXZSVDdzRjQ5dzY2eFdxM0t6T3lxOFU4L3E4U0VCSjEreXNnR1AyOXRkOXgyUzczZG5QZlZvc1UveU8xMlMxS29zL1BQcTMrUnl4VThaamFiZE9JSnh6ZktjelcyZ29KTkIvVDVPcVIzVUVhVVpjRk5ZYzJhTmRxOGFiTWtxWCsvL21yVHBvMW1melZiNjlldjE1WXRXM1RTU1NlRjl0MnI3dlFzU1U2blV6Tm16TkRnd1lQVnVVdHdtYnBoR0hya2tVZVVuNSt2MFdOR042anJiZGV1WGZYYzg4L3BwWCsvcEVXTEZ1bTExMTdUWTQ4OXB0ZGZmejJzaVVlMS92MzdhOHJiVTdSbHl4WjE3aHk1VEg3WnNtV1NwS0hIMTcway8rR0hIMWJQV2o5VGRSbi8ySGlWbGUzWnYrNzNJMyt2MU5SVWJkbXlSVjkvL2JXNmR1MnFEdWtkbEplZnA3Y252eDA2ejJhemhlMlpXSzNtc2VIRGg0ZUZWQlVWRmFHbDB0RXNYTGhRcjc3eWF0aXgybnV1Zmo3emMyM2R1aldpd1VvMWw4dWxlTWVlc2VyUDE3K2UvbGZvV0orK2ZmVHd3dytIWFRkaXhBamRjZWNkRWZjYmRlN2VRK082R0lhaEJkOHRVSFoydGl3V2kwcWpOTWlxS1RrNXVjN0FzOXFnUVlQazlYcjF3WWNmYU5DZ1FicjQ0b3YxL2ZmZjY3V0pyMm5peEltaDc5bmFabjB4UzRYYkNrTmR5Y3ZLeWpSejVrd05IVHBVZ3dZTkNqczNOemMzOUxOUlUwWkdSa1QxYU9mT25mV1h2L3dsNHR4bm5ubEdIVHAwMEpWWFhoa3g5dWFiYnlvUTRBOHRBSEN3SWt3RUFCeFFmcjgvR01MNWZQTDUvUEw1dlBMNmZQSjdmZkw1L2ZKNXZmSlZCNGhHMDRTQnJjM0pJMDlVSUJCUWVucUhxT01qaGcvVGlPSEQ5bnFmMHJJeUZlL2NwUTd0MDVSY3EwbUFGQXo3ckZhTFpzejhRdHNLaTVTNnUxRkRyQXpEME9iTlc3WDZsN1d5MiswNmNYZ3dYUHQ1MVJwSlV1OGpEdE82OVJ2Q3J2SDcvZXFSMVYyRGpqbGFpWWwxQnhETmJlS2IvOUhPbmJ2Q2pzMzQ3SXZRKzFhck5SUW1WbFE0UTVXZ3pzcEtTZExYODc0TE5jdlp2cjM0UUV3NUpDVWxSUmFMUldhTFdTYVRhWityazJLeFBVclg4S2IwL2VMdjlmWFhYMGNkUzB0TDA2eFpzMEtQeDF3L0p2UitmSHk4Um80Y3FSa3padWgvLy91Zi92Q0hQOGhzTnV1MnY5Mm00dUppNWVYbHhiejNYYldYWG5wSjk5MS9uK2JObTZlQkF3ZHEyWS9MbEpPVG93c3V1Q0Nza2s4S1Z2Tk5lWHVLdnYzMlcxMTY2YVVSOTFxMmJKa3NGb3VPTys2NE9wOHZJVEZCYmRyRTlqTnFzWVpYc25YdTNEa1VZczZjT1ZObm5YVldxT0hHZWVmRlhrRVlUZTc2WEhYb3NPZDNsYXRXTXllWHk2WGk0bUpkYyswMW9WQ3RlcG13Rkt4K25EeDVzazQ5N1ZTdCt5MXlPYmNVN09KZGMvbjN5Sk5INm9qZWU1WkR6NWcrNDREOS8rT25GVCtwcEtSRUpTVWx1dnl5eS9kNi9xUzNKb1Y5ZnFwNVBCNU5mV2VxRmk5ZXJPZGZlRjR6WnN4UVVXR1JIbmpnZ1NoM2lWUmFXcXJKa3llclg3OSs4dTcrSTFkS1Nvb2VmUEJCZGUwV3VlZmtraVZMdEh6NThvampRNGNPRFFzVC9YNi9VbEpTb2k1UGo0dUxxM01zT1NXWkJpd0FjQkFqVEFRQTdEZkRNT1R4ZU9YMWVvSkJvTmNucjg4bm44KzdPekQwaFRxREhtZ21rMGxtczFrV2l5VVlxSmhNa3NrVXJNZmJIYXlZSkFWTUNqOFdVTlR6WkRMSk1Qd3lBb0hnVXVlOWRERnVES2Y4Zm9SR1JLbDZLOTY1UzUvUG1xMGZmbHl1U3k0Nlg0ZnZwVXJwNjIvbTY2MjMzOVd0Ti84NTZsNkxIZHFuNmJiL3UwbVRwNzZ2eFV2cXFtU3NuOFZpMGVHSDlkSjFWMSttTmlrcGtxUVRoeCt2NU9Ra1phUjNpQWdUTzNYTTBPT1BQQ2dqeWg1dlRjSG44MmxybFAyOXF1M1lVWGZRZDhydlIram1HNjdUbXJXLzZyNEhIOVhkZC94Vmc0OGRxQ252ZnFqcE5ZSkZqOGVqZWZNWGhsMjdibjJ1MXEzUDNmOFBZQiswYVpPaXVMZzQyV3cybWMzbXZWWkY3WS90UmR0bFV0T0ZsYlZkZmMzVnV2cWFxMk02dDJZREZyUFpyQnR1dkVGMnUxMnZ2L2E2TXJ0bGF1QXhBOVdyVnkvMTZ0Vkx5Y25Kb2VvdVNYci92ZmVWbHBhbVUwNDlKZUsrcTFldFZrNU9qdUxzd2VyRDZzNjJqbmlIMnJkdnIwc3V2U1FpVE96Y3ViT3lzckwwM2Z6dklzSkV2OSt2RlN0V2FNQlJBMkp1VnRKUTVlWGxZU0dmczlLcDdkdTNLejQrWGtsSlNYcHQ0bXZ5K1gzMTNxTmZ2MzRhUG54NDJER2YzNmZaYzJhSHF1QXlNakkwZmZwMC9mampqeEhYbjMvKythSEthYWZUcWZQT08wOEpDUWxhdG15WnJGYXJycjMyV3QxMzczMFIxMVZVVk1qcjlTbzFOVFYwckhib092ZnJ1YkpaYmJVdmJSTFRwazJUM1c1WFptYW1MQlpMUkpmbmFxKys4cXFLaW9xVXN2djNvbUVZV3JGOGhaWXNXYUw1OCtlcnZMeGNVNmRPVmNkT0hiVnIxeTVOZldlcSt2VHBJNmZUcVZXclZtbmp4bzJTcEhYcjEybFh5WjQvYkNRbEphbDc5KzZhLysxOFZWWldhc3oxWS9UeWhKZEQ0MGNkZlZUVStWeHl5U1V4TlFQeSsveGhQd3NBQUVpRWlRQ0FHSGw5UG5rOUhyazlIcm5kN3REN1hyZEgvaWFzQURGYnpMS1lnMVZWVnZQdVFOQnNsc1ZxRFI2eldFTmpOYyt0RGcrYlF2VXk1K285RXcrRTZoZHoyd3FMOVBPcTRMTGhkOTRMN28xbHQ5dDE5aG5SdTNJMjFQQmhRelI4MkJBNW5aV2E4ODIzYXB2YVJzY2VjM1NkNStmbGIxUmVmb0g2L3U0SXBYZm9JTHM5THFMeXJmZmhoNmwzalNXbXRWVzVxdlQraDU5RUhQZnNycTRwMnJGRHIwOTZPMko4MExFRFEwdXBZN1YxVzZGdS9NdnREYm9teEtUUTk1OFVES3FqZlkrMWE5ZFdyMDk0cnM3YkxGcThSRTg5Kys4Nng5RXc1ZVhsV3JGaVJiM25EQnNXdlhMMzZtdXUxckpseXpSNTh1U3dSaXMxOThYeitYeDZhOUpiK2wyZjMrbUNDeTZJdUlmZjcxZE9UazVFVTQ0K2Zmcm9nWDgrRU5GQXBkcnh3NDdYMUhlbWFzdm1MV0hMVmxldlhpMm4wNmxoeDlkZmJieDU4K2FJNWROMWNWV0ZWd2UrL3Rycm1qTm56ejZyVTk2ZW9pbHZUOUhaNTV5dG0yNjZTVE5uemxUWHJsM0RHdFBVbEpNVGJGSlVPMHljK2RsTUZSVVc2YlRUVHBNVTNFUHhxS09Pa3N2bEN0dWJzYmJFeEVSbFp3ZjMvUnN5Wkloc05sc29kS3R0MjdiZ05nd2Q2cWpVbG9KN0lNYjZ1ZGtmdWJtNVdySmtpYzQ1OXh6MTdkdFhUei8xdE5xM2I2K01qSXl3ODM3NTVSZmw1dWJxc3NzdmszMzNYckllajBjUFBQQ0FyRmFyRWhJU2xKeWNySEdQamxOMmRyYldybDBybDh1bFZhdFc2UjkzL1NQc1hrOCtFZDVKZStBeEEvWHd3dy9yaE9FbnFLU2twTkgzS2F5c3JGUmNYSnh5Y3lQL0dPTDFlZVdzZEVZZHE2L1pEUUNnOVNOTUJBQklxcTR1OU1qajljcnI4Y3J0ZGdjZmV6enllcjJOdHZlUjJXeVcxV0tSeFdxVnpXcVZ4V3FWMVdxUjFXYVR6V0tWMVdhVnhXS1J6V3FUMmRKMEZWU3R5WTdpblZxd01FZmZMc2dKcTI3cjM2K1B6ajdqVkIxejlBRDkvUjhQNlBGL3ZWRHZmZnk3SzQwbVRIeFRyNzd4SDBsU3p4NVpHdjlJNURJNnQ5dXROOTZhb3I1OWVtdjRzTHIzYlZ1K1lxWGUrL0FUM1hIYkxjcU1zcFF1RmxXVlZab3hjMWFkNHlVbHBWSEhVMU5USThMRXZYVnpUa2xKMWhtbm5xd1AvdnMvWlhicnF1T0hERkxCcHMxYXNPaDdEUmw4ck5xMFNkR3NyNkl2bTNVNm5jcmZXS0RDd3VCUzN1MDdpcFcvc1VCbDVlVVI1OVlYWkE4WmZLemVmdVBsZXZlVlErdzJiOTZzeDhjL3JyaTR1SWlxeStwR1NkT21UNHQ2cmNsazBpbW5uS0pYWDMxVkpTVWxZZFZ1MVFvTEMyVVlocnAxaTk3aDNPc0podDYxdzBSSjZ0bXo3bXJod1lNSGErbzdVN1Z3MFVKZGVPR2VKZFUvTFBsQlpyTlpRNFlPcWZOYVNmV0djOUZrWm1hRzNyL2swa3ZwT0R6eUFBQWdBRWxFUVZSMDJ1bkJ3TysrZSsvVDJXZWZyZU9ISGErMGRtbWhjNGFkTUN6cUVteEpHak5tVE5UanA1NTJxaXdXUytqamRqZ2NHalpzbVB4K2Y4enp0ZGxzR2pLazdvOTlRMjZ3dXJsYjE3bzd6bnU4bmxCb1YxTlplWmwrK2VXWG1PWVJpL2ZmZTE5bXMxbC9PTzhQU3M5STE0Y2ZmS2lYSjd5c0I4YytHUHFqaXN2bDB2UFBQYStPblRycWozLzhZK2hhaDhPaCt4KzRYd01HRE5EYms5L1dnZ1VMUXArM1hyMTZhZkxiazhPZWEvbnk1WHJtWDgvbzZYODlyZlFhZTVKVy82RXBOVFZWVjF4NVJhTjliTlhLeXNxMFk4Y08zZnFYVzZPT0Z4VVcxVGxHQXhZQU9IZ1JKZ0xBSWNoVjVaTEw3VktWeXlXM3l5Mlh5eVdmci80bGJYdGpzOWtVWjdQSllyUHVEZ1Z0c2xyM2hJWldxNVdsVXZ2b25YYy8xTmZ6NWt1U2V2WE1Wb2YyYVZxMGVJbCtmK0lKR25wY2NEbmhVUVA2aHpWWWlLWmcweGJsYnNoVHord3NkY3dJdmhpdHExRkc5ZmREM0FING1yVnYzMTV2di9GeXhQSHlpZ3JkL05jNzFUTTdTMlB2KzBmRXVNTVJHUmJVMTgzNS9ydHZsOVZpVVhxSER2cmd2LzlUNzhNUDA1OHUvcU1XTFBwZUN4WjlyNkhIRGRLUXdjZnFwQk9IcVgyVWpxeUxGditnUll0L0NEMnVXUzBaclVOc1hheFdxMUpTbW1iNTZxSHM2WDg5SGFwdXF6YnJpMWw2OGNYSUJpSTFwYllOQm9nVkZSVlJ3OFRGaXhkTGtucjNqdDVOdmFxcVNuYTd2Y0Y3VWZicTFVdHBhV25LV1pRVEZpYm01T1NvLzVIOTY5d1BzWHFwK20xL3UwMVpXVmt4UGRmTEUxNE9XOVpjYzg5RWs4bWtqaDA3cW0vZjhHQisxNjVkVVN2T3BPRFMxMmdLTmhab3dJQUJFWTA5WXZsalZGRlJrUUpHUUJrZE0rbzk3OGNmZjFScWFxbzZkZTVVNXpsdWx6dTA3RHpzMnFVLzZzZWxrVXV1OThYU0g1WnF3WUlGT3ZmY2M5V3hVMGRKMHYvOTVmOTAxNTEzYWRLYmszVGQ2T3ZrOC9uMHhPTlBhTnUyYlJyLytQaUlnTE91ME5ScXRVWjBoVTdhdmM5dFNuSktvM1NNL3UyMzN6VHpzNWtSeCswT3UwNCsrV1JKd1FyUG5UdDNhdVRJa2ZyRCtYK0lPSGZjdUhIS3lNalE5ZGRmSHpIMjhvU1hRM3MzQWdBT1BvU0pBSEFRYzd2ZGNydmNxbkpWeWJYNy9YMWRsbXUyQkR1U3h0bHNpb3VMazkxdWx5MHVMclFYMjRIYkplM1EwL3VJd3hRWEY2ZlRUeHVwN0t6dStuTE9YQzFhdkNUc25ESFhYQ0hEQ09qZEQvNnJrMzkvWWlnc3JPbVQ2WjhwZDBPZVRqOWxaTmllaVc5T25oclJKTUhwRERZTzJieDFteVpNZkxQT3VWVlhTbjQxNXh1dDNOMW9wWnJWWXRHZlIrOTlQenV6MlZSdnVHWXhXMklPMys2NTh6WWRjL1FBU1pIZG5LdjNsTXpka0NjcHVKZGdiUTZIWFgxcU5IS28xcWxqaG80N2RxQk9PM1drTm16STF3c1RKdXE2cXk5WC8zNTlOUCs3UlZxNnJQNWx0clVaUmtCZmZEVkhJNFlmcjBRcUZKdlZUei85SkxQWnJMUzB0SWl4UUNDZ0x6Ny9RbWxwYVRyODhNT2pYbC9ockloYWxSaUxnY2NNMU95dlptdlhybDFxMjdhdENnb0t0SG56NW5xYm9IVHYzbDJUMzU2czFOUlVCUUlCclZxMVNna0pDYUVndGFpb1NIUG56dFhGRjE4Y0NqaHYvZXV0S2lvc3FuY3VobUZvNmRLbG9mME9QL3YwTTMzMjZXY04rbmhXckZpaDlldlhOK2lhYW12V3JOSFRUejJ0dC83elZ0U3ZoUlFNZkpjc1dhSVJKNDJvTjd5dHFxcFNRbnprejlXUUlVTjAzWFhYUmIwbUtUbXlLVlZkbkU2blhuamhCYVdrcE9qeUsvWTBYVG44OE1OMTAwMDM2Y1VYWDFSNVJibDI3TmloRmN0WDZJNDc3Nmd6aks2dG9LQkFxMWV0amppZWx4Zjh2ZlhkZ3UvVUppVThhTzdZc2FNR0hEVWc1dmxMd2E5VnRDck4xTlRVVUppNFljTUdHWWFod3c4L1BDS29seVNiMWFiRWhNU29ZL0VKOGZLV0VpWUN3TUdLTUJFQURnSWVyMWN1bDB1ZTNjR2gyK1dXMitOcDBOSmtreFFNQjJ1SGhUYWJiSEcySnR0L0VIdDMrcWtqWXpvdjUvc2wrdUMvLzlQQ25PLzE1S05qWSs2Ty9QWGNiMVZlVVJGMXJLaG9lNTNMZm10YXNYS1ZWcXhjRlhiTWFyWEdGQ1kyaHVvdzFCRmxhV050dVJ1Q3k2QTdkKzRZOC8wZmUraitpT2ZLU08rZzdLenV5czdxcnF1dmlMNGN0QzVsWldWNjlmVzN0R3o1VDdydkgzOXYwTFhZUDF1M2J0VlZWMTZsdG0zYnl1UHhxS0NnUUNlZGRKTGk0K01qenYzb280KzBaY3NXalI0enVzN0dOU1c3U3VyY0YzRnZ6am5uSEEwWk1pUlVkVFovL255WlRDWU5QVDc2MWdLR1llaXBKNTlTaGJOQ0V5ZE9sQ1E5UHY1eDllelpVdzg5L0pDa1lIWGcyNVBmVnU4amVvY0NwdWVmZTE3NStmbDZhY0pMWVV0a3Eva052NTUrNm1rVkZCU0V3c1RMTHJ0TUYxNFV2YVAxVFRmZEZQWDRSUmRkRk9vS0hYWi92MS9uamFxL1MzUnhjYkdzVnF2YXRtMWI1em1mZlB5SlhDNlh6anp6ekRyUGNUcWQ4bmc4RWVIZytlZWZydzdwSGNMMnA5d1hobUhvaGVkZlVIRnhzZTY3Lzc3UTE2N2E2V2Vjcmw5LysxV3p2Z2h1elhEQkJSZm94Qk1qRzE3VlpjM3FOWHJ0dGRjaWpsZi9ZZVQ5OTk2UENGS0hEaDNhNEREeHdnc3YzR3NEbHNVNXdhcmNJNkw4Z1FVQWNHZ2pUQVNBVnNUbjg4bmxjc250OXFpcXFrb3V0MHNldDBkR0F4dWd4TVhGeWU2d3krRndLTjd1a04xaGo3cS9GRnFYNDRjTTFnbkhEOUYzQzNQMDVMTXY2c0Y3NzR5cGMrL3JMeit2Z01LRDU0OCtucTZQUHBtdWE2KzZyTjR3ODZPUHArbWpUMmJvcjdmY29LRkRCb1dOSGNpdXZwV1Z3VXJLV0NyRXFxczZmM2RFOUVvelNkcVF0MUZ6NXM3VDZhZU8xTnJmMXFtOGZFL1lXbFFVM0ROeDhaS2xZWjJoMjZmRnZ2Unc1NjVnTjlab0ZhVFlOei85OUpNS0M4TTdkZWR1aUZ5bW01NmVycXdlV2Fvb0R5NXJIbjdpY0YxMDBVVVI1ODM4YktZbS8yZXlEai84Y0kwYU5TcnFjMVpVVkdqTm1qVTY4c2dqOTJuT1BYdjJETnRYOGR0NTM2cHYzNzUxQm1xZnoveGM2OWF0MDgwMzN4ejYyVDUrMlBHYStkbE1GVzRyVkViSERCMDk4R2lsWjZScjVzeVpvWUJwelBWamRNZnRkK2pmLy82M0huNzQ0ZEQ5L0g2Ly9INi8zcDM2cmhJVEV6WDJvYkdoc2VwcTlHanFxZ3FzN2dwZFc4My9SMVhmczdLeU1xeGI5Y2FORzVXUmtWSG43NnoxNjlmcnYvLzlyMDQ2NmFSNjkrS3I3aHpkcVZQNE11aG9JV2RkS2lvcVZGbFpHWFg3Z2xkZWVVVUxGaXpRcUZHak5IVG9udERYNy9kcjhlTEZtakZqaGxiK3RGSzlldldTeitmVHh4OS9yTFZyMStxaWl5N1NzWU9PamZwOFJtRFA1K2UwMDA4TDdXZFowL2ZmZjYrSEgzcFlMNzc0NG40SG9ySHcrWHo2WnQ0M2F0ZXUzVDd0ZmVqMWVodTg5QjhBMEhvUUpnSkFDK2FxY3NsWjZaVFQ2VlNsczFJK2YvUjlxdXBpczFybGNEZ1U1N0FyUGo1ZURyc2phcmRkSER6Kzc2WXh5c3ZmcU9VclZtckdaMS9vdkhQUDJ1czF0ZmNlOUhpOCttNWhzRnZya2YzN0tyNmVnSzc2eGJiTlpxMzN2S2EyZWN0V1NjRnF3ZnI4dGk1WFM1ZXRVTS9zTEhXcVoyKzI0dUtkbWpGemxqcTBUOU0zOHhlRzdpOUpnZDB2L09jdnlBa0xQbm9mY1pqc1VmWnBpNlp3ZHlEWnBVdmQrNzZoWVY1LzdmV1l6ck5ZTEdHQldtMUZSVVY2NC9VM3RHREJBbVZsWmVtZkQvNHpWSm45L1BQUEs3Vk5xdXdPdXd6RDBNSUZDMVZSVWFGVFQ0dXRtL29ubjN5aWQ2YThVK2U0eStYU2xpMWJkT0Vmd3lzQ2I3L2pkbVYxejlLa1NaUFVzMmRQblhIbUdhR3hFNGFkb0ptZnpkUzhiK2ZwNG9zdmx0bHMxc2pmajlTSEgzNFlXajdkdTNkdmpSZ3hRdlBtelZOT1RrNW9yNzVWUDYrU1lSanEyTEdqSGh6N1lOaGVmTys5KzU0Kyt2Q2pPdWNaVFhWWDZQcFVON0o1OFlVWGRkeVE0MlF5bVZSZVhxN3Y1bituRTRhZkVQV2E0dUppUGZyb28ycVgxazQzM25SajJOanp6ejh2czltczFEYXA4bmc4bWpWcmx1TGk0alJnUU95VmVyTyttS1ZseTViSkVlK1F4V0xSNmxXckZRZ0VsTms5TSt5OG5Kd2N6ZnhzcGdZUEhxelJZMGJMNVhKcDVjcVZ5c25KMGNJRkMxVmVYcTR1WGJyb3RyL2RwcEVqZzMrRW1UTjdqcVpNbWFLeFk4Y3FMUzFOUngxOWxJNDY2aWdOR2pRbzFGRjdjYzdpZmE1dWJTclRwMDlYNGJaQ1hYSGxGVEg5bXlFbkowZXJWNjJXSTk2aGl2SUtyZnA1bFFZUEhud0FaZ29BYUE2RWlRRFFRZ1FDQVZWV1ZxclNXUmtNRDZ1cVlxNDR0RmdzY2pnY2N0anRjc1E3NUhBNFpMZmJZNnBLdzhFbDN1SFEzWGY4VlIvLzcxT2RmdXJKWVdQVnkrVHFlMkhvOVhyMTdJc3ZhMXRoa1k3czMxZlpXZDJiZEw2TjViZDF1VXBKU1ZaU1V0MHZ5TXNyS3ZUc2l5OHJFQWpvc2t1aUw5K3NWcnE3bVUzNzl1MzE3SlBqd3NaVy83Slc5enp3aU82NDdSWU5HUnhlYWZUWWs4L1cyWnlpcHZ5TkJaS2tIdDFieCtlM0piTmFyVXBOVGRXamp6MnE3clUrbjk5ODg0MG12VGtwNWorZy9Qenp6N3Izbm50bEdJWk9PLzAwWFgvOTlXSExuemZrYmxCZVhsNm9RVkY2UnJwdXZ2bm0wTkxndmVuVHA4OWVsNVpHazVtWnFibmZ6SlhYNjlWZmIvdHIyTy8yZnYzN3FXT25qdks0OSt5SE8vekU0ZHF5WlV2WXNjc3Z2MXp6NTgvWGQvTy9DNFdKbWQwemRkYlpaK25hYTYrTldPWTlmUGh3RFQ5eGVOVDUvUHZGZjBjOWZzV1ZWNFQyMjZ2Sk1BeU52bTYwcE9DZWo1ZGVlcWsrL2ZSVExWeTRVRkx3YTlpN2QyOWRlZVdWVWUrN2R1MWEyYXcyUFRqMndZaGx4VVZGUlZxeFBMaG5xZGxzVnVmT25UVm16QmlscEVUdWlWcWY3Nzc3THZTKzNXN1hrQ0ZEZE82NTRkV01nd2NQMXAvKzlDZGRmTW5GY3J2ZHV1WG1XN1I5KzNhWnpXWWRjOHd4T3VQTU16Um8wS0N3cjgrcHA1MnE0U2NPMTFkZmZxV1pNMmRxenV3NStuWHRyeG84ZUxDbS9XK2Fpb3FLbEpDUW9LdXZPVEJiUXNUSzdYYXJmZnYyRVorRG1oSVNFa0xWNEJVVkZmcjQ0NDlEWXhrZE0zVHhKUmMzK1R3QkFNM0Q1SEs3WXQ5UUN3RFFhQXkvSWFmVHFRcG5oU3FkbFhLNVhOcmJMMlNMMmF3NGUzQjVzaU0rR0I3R08rSmx0aEFhSGtpR1ljZ3dESG05WG5rOEhxVjNPTEJMVmIrY00xY3Z2ZktHYnIzNXoyR05WR29LQkFJS0JJTE5UYVJna0RqMjBTZjEwOHBWdXYvdTJ6WG9tS01qcmxtNWFvMWVuL1MyOHZJM3FsMjd0bnJxMGJGcTN6NTZJNFJxNzM3d1g3MzM0U2U2NDdaYk5IeFk5SDNlYWxxdzZIczkrY3dMdXZ6U0MzWHhILytnV1Y5OXJmVzdHNkxVNXZWNDlmVzgrV3FUa3FJaHgwVmZIdGl6UjVZR0hqMUFZMjc2cTRZZWQ2enV2dU8yME5qTmY3MVRWcXRWTC94cnZIYnVLdEVqanoybDNMeDhuWDdxU04zODV6MU5HQll2V2FySG5ueFdOMTUvcmM0OExSaUV2UFBlaC9yZ3Y5UDAxUGlIUW8xYnFsV0hpZmZjZVZ0RW1Qanl4RW42NHFzNWV2R1p4NVhacld2VU9WZFVPSFg3M1Erb3BMUlViNy94aXVMaW1yWmpkdEgyb2xDanBPcE93RTNsNTU5WEtUMDlYZWw3cVJCdHlUNmQ4YW42OWU5WGI2ZmtRQ0Fnd3pBTytGNnllWGw1VWVjVkNBUmlDa3czYnR5b3pNek12WjYzTDd4ZXJ5d1dTN1A4RVNzUUNNamo4Y2hxdGU3MzE4UXdqSmcvaGxXclZpbHZRNTZHblRBc2FpZndhRmF1WEtrTzdUdW9ZNmVPY2pxZE1wdk5jamdjTFhMRndLWk5tOVMxYS9UZlk5RUVBb0hRSDYwYTB1RWVBTkQ2OEZzZUFBNFFqOWVyeXNwS09jdURlekc1WStpcWJMUFpsSkNRb0tTa1JDVWtKTEN2SVdMbTlYcDE2VlhYS3pFeFFmYTRPRlZXVmNucHJKVGRibzhJeHlvcnEvVGdJNC9yMTNYQkxxeTlzbnZvSDdmZnV0Y2dzVEVzVzdFeW9qTjFiYVZsWlhVMmdSbDYzS0JRbGQvUTR3YnI2Mi9tS3k5L284b3JLclI1eTFZZGU4eFIrbW5sS2ozOS9Fc3FMUzNUME9NRzZjL1hoVmNBVmU5YitONkhIK3UzZGVzVk1BSmF0SGlKckZhcnV0Y1JDTlpsMERGSDY0dXY1dWl1ZThmcXFBSDlGTzhJci9hcXFIUnExYXBmNUt5czFIbm5uTm5rUVNJYTdweHp6OW5yT1NhVHFWbWFVdFVWY01ZYVJEVlZrQ2dGLzMvVlhFd21VNlA5LzdFaFlXamZ2bjNWdDIvZkJ0Mi9mLy8rb2ZkYjJ0TG0yaG9TSkVyQnJ3TWhJZ0FjR3ZodER3Qk54REFNVlRpZEtpOHJWMFZGaGJ4ZTcxNnZjVGdjU2toSVVHSmlvaEtURW1XbGd6TDJVVnhjbkRwMzZxaUNUWnNsU1ZhclJWbmRNM1gxNVplb1Radnc1WDhKQ2ZFNmZ1aGdsWlNXNm9JL25LdlRUL245QWFzdSt2dXROOHR2Tkd3djBKb3Nab3MrL1h5V3VuVHVwR0ZEajlNbjB6L1Z6Rm16NWZmNzFLVnpKLzNwNGovS1pyV3Fxc3FsODg0NVU5ZGMrYWVJajYxN1pqZWRlZHJKbXZQTnQ1b3o5MXRKVXZ2MmFicnFzb3NiSEZBY2U4eFJ1bkhNTlpveGM1YSsvMkZacUVvbk5GK0xSZWtkMm12VU9XZnFvZ3VpTi9VQUFBQUFXaktXT1FOQUkzSzczYW9vcjFCWmVia3FLeXNWQ05UOUs5WmtNc25oY0NneE1SZ2VKaVFteXNJZWg2MUNjeTl6YmlvTldkN1gwcFNXbGFsTlBYdWs3U2plMmFCdXl3Y1RsamtEQUFDZ01WR1pDQUQ3d1RBTU9TdWNLaXN2VjBWNXVieTdOK1d2aTkxdVYySlNvbEtTazVXWW1OZ2k5MGpDb2F1MUJvbVM2ZzBTSlIyeVFTSUFBQURRMkFnVEFhQ0JYRzYzbk9VVktpc3JDMVlmMW5PdTJXeFdVbktTVXBLVGxaU2N6TEpsQUFBQUFFQ3JScGdJQURGd1ZibFVVbHFpMHRLeXZlNTltSkNRb09Ua1pDVW5KY2tSN3poQU13U0FscUdpb2tLQnZmYW1CNEQ2WmFRZkhGdUlBTURCaURBUkFPcmdkcm0xcTdSRVphVmw4dFRUZVRuT1psTlNVcEtTVXBLVmxKallxcGVLQXNEK3FxeXNWR1ZsWlhOUEEwQXJSNWdJQUMwWFlTSUExT0J5dVZSU1dscHZnR2cybTVXVW1LaWs1Q1FsSnlmTFpyTWQ0RmtDUU12VXIxL2Y1cDRDQUFBQW1oaGhJb0JEbnN2dFZtbEpjQWx6blFHaXhheVU1QlMxU1cyanBLUWswVFlGQUFBQUFIQW9Ja3dFY0VqeWVEemFWUkpjd3V4MnU2T2VRNENJdXRUdXdtMFlCc3ZiMFNJWmhoSDJtQTd5QUFBQTJGK0VpUUFPR1I2dlY2VzdTbFJhV2lwWEhRR2l4V0pSVWxLU1V0dW1LamtwNlFEUEVLMk55V1NTeVdTU3grdVJ3MDZ6SGJROEhxOG45SDBLQUFBQU5BYkNSQUFIdmZLeWNoVVhGNnZDNll3NlhsMkJtTHE3QWhGb0NKUEpKSy9YUzVpSUZzbnI5UklrQWdBQW9GRVJKZ0k0S1BuOGZ1MHEzcW5pblR2bDgva2l4czFtczlxazdGbkNERFJVZGJXWHlXU1N5K1ZTVW1JU29RMWFsRUFnSUpmTEpiUFpUSFVpQUFBQUdnMWhJb0NEaXRQcFZIRnhzY3JLeXFPT3A3WnBvOVMycVFTSTJHOG1rMGxtczFsbXMxaytuMC9sNWVWS1NVbHA3bWtCSVdWbFpUSU1RMWFyTlJRb0FnQUFBUHVMTUJGQXEyZjREWldVbEdoSGNYSFVic3h4TnB2UzB0TFV0bTFibVMwMHljRCtNNWxNQ2dRQ29VRFJZckhJV2VsVWZIeThiRFpiYzA4UGtNZmprYlBTcWJpNHVMQWdrVUFSQUFBQSs0c3dFVUNyNVhhNXRYM0hEcFdXbGlvUUNFU01KeWNuS3kydEhWV0lhQkxWeTBhcncwUy8zNitTMGhKMWFOK2h1YWNHcUtTa1JCYUxSUmFMaFdYT0FBQUFhRlFtbDlzVitRb2NBRnFvUUNDZ2t0SlNGUmNYeTFYbGloaTNXQ3hxMTY2dDB0TFNaTFh5OXhJMG5VQWdvRUFnSU1NdzVQUDU1UFA1NVBWNjVmZjdsWmlZcU5RMnFjMDlSUnlDU2t0TFZlR3NrTVZpa2MxbWs5VnFEVnZtVEtBSUFBQ0EvY1VyYlFDdGdzZmpVWEh4VHBXVWxNanY5MGVNSnlZa0tDMHRUY2tweWJ4WXhnRlIvWDFXWFpsWTg3alQ2VlJWVlpYc2Rydmk0dUxrc0RzSXQ5RWtmRDZmWEc2WHZCNnZYRzVYYUkvRTZqY3FFd0VBQU5EWXFFd0UwS0s1M1c0VmJpdFVXWGxrUXhXTDJhelUxRlMxYTU4bWUxeGNNOHdPVUtnNjBUQU0rZjMraURmRE1FSlZqTkdXNHdQN3FtWkg4ZXBRdS9aYmRaTWdna1FBQUFBMEZzb2tBTFJJTHBkTFJZVkZVVU5FdThPdTltbHBhcE9hS2pNdmtOSE1xb09jNnZkcmRubTJXQ3hoWVdJMVFrWHNqNXJCWUxUdnVlci9WaDhuU0FRQUFFQmpJa3dFMEtLNFhDNFZGaGFwdkZhSWFES1oxQ1lsUldudDB4UWZIOTlNc3dPaXF3NXRxanM4RzRZUmVsd2RKa3FFaUdoY05UczBWNGVHTlNzUldkb01BQUNBcGtDWUNLQkZxQzlFYk51dXJUTFMwOFAycFFOYW1wckJUczF3a2FwRU5JVm8xWW0xQTBTQ1JBQUFBRFFGd2tRQXphcStFTEZkMjdaS3p5QkVST3RSTytDUlJGVWltbFMwNEpBUUVRQUFBRTJKTUJGQXM2aTNFckZ0VzZXbmQ2RDdMVnF0MnNGTzlmSm5vQ253dlFVQUFJQURpVmZxQUE0b2w4dXR3c0xDNkNGaWFxclNNOUlKRVhIUUlld0JBQUFBY0xEZ0ZUdUFBOExsY3F0dzJ6YVZWMVNFSFRkSlNtM2JWaG1FaUFBQUFBQUF0SGk4Y2dmUXBQeCt2N1pzMmFMUzByS0lzZXBLUkp2TjFnd3pBd0FBQUFBQURVV1lDS0JKQkNUdDNGR3N3cUlpR1lZUk5wYWFtcW9NUWtRQUFBQUFBRm9kd2tRQWphNnlxa3FiQ2piSjQvR0VIVTl0MDBZWkhUTUlFUUVBQUFBQWFLVUlFd0UwR3AvUHB5MWJ0NnFzMXBMbStQaDRkZTNhUlhhN3ZabG1CZ0FBQUFBQUdnTmhJb0Q5RnBCVXZLTllSYldXTkZzc0ZuWHExRkdwcWFuTk56a0FBQUFBQU5Cb0NCTUI3SmZLeWtwdDJyUTVZa2x6dTdadGxkR3BveXhtY3pQTkRBQUFBQUFBTkRiQ1JBRDd4T2Z6YWZPV0xTb3ZLdzg3N25EWTFiVkxWem5pSGMwME13QUFBQUFBMEZRSUV3RTBTQ0FRQ0M1cDNyNDliRW16MldKV3g0NGQxYTV0MjJhY0hRQUFBQUFBYUVxRWlRQmlWbGxacVlLQ1RmSjZ2V0hIVTFOVDFhbHpKNVkwQXdBQUFBQndrQ05NQkxCWGhtRm95NWF0S2lrcENUdnVjRGpVcFVzWHhiT2tHUUFBQUFDQVF3SmhJb0I2dVZ4dTVlZm5oMVVqbXMxbVpXU2tLeTB0clJsbkJnQUFBQUFBRGpUQ1JBQjEycjU5aHdvTEM4T090V21Ub2s2ZE84dHFzVFRUckFBQUFBQUFRSE1oVEFRUXdlZnpLVDkvbzZxcXFrTEg0dUxpMUxWckZ5VWtKRFRqekFBQUFBQUFRSE1pVEFRUXByeXNYQVdiTm9WMWFrNXIxMDRkTzNXVXlXUnF4cGtCQUFBQUFJRG1ScGdJUUZLd3ljcm16VnRVV2xvYU9tYTJtSlhaclp1U2twS2FjV1lBQUFBQUFLQ2xJRXdFSUZlVlMva2JONFkxV1VtSWoxZG05MHhacmZ5YUFBQUFBQUFBUWFRRXdDRnVlOUYyRlJZVmhSM3IwS0c5TWpJeW1tbEdBQUFBQUFDZ3BTSk1CQTVSWHE5WCtSczN5bFhsQ2gyeldpeks3SjVKa3hVQUFBQUFBQkFWWVNKd0NLcHdPclV4ZjJOWWs1V2t4RVJsWm1iS2JERTM0OHdBQUFBQUFFQkxScGdJSEdKMkZ1L1VscTFiUTQ5TkpwTTZkdXlvdExSMnpUZ3JBQUFBQUFEUUdoQW1Bb2VJZ0tSTm16YXB0R1JQdDJhYnphYnUzVFBsY0RpYWIySUFBQUFBQUtEVklFd0VEZ0YrdzFEZWhqeFZWVldGanFXMFNWSFhMbDFrTnJPc0dRQUFBQUFBeElZd0VUakl1ZHh1NVczSWs4L25DeDJqV3pNQUFBQUFBTmdYaEluQVFheXN2RnliTmhiSUNBUWtCZmRIN05hMXExTGFwRFR6ekFBQUFBQUFRR3RFbUFnY3BMWVhiVmRoVVZIb3NkbHNWbmFQSG5MRXN6OGlBQUFBQUFEWU40U0p3RUVtRUFpb1lHT0J5c3JMUThmc2RydXllbVRKWnVWSEhnQUFBQUFBN0R1U0JlQWdFcTNSU25KU2tycGxkcVBSQ2dBQUFBQUEyRytFaWNCQndtOFkycEM3UVM2WEszUXNMYTJkT25YcTFJeXpBZ0FBQUFBQUJ4UENST0FnNFBQNWxKdTdRUjZQSjNTc1c5ZXVhcFBhcGhsbkJhQmFZSGNUSktBMU1wbE16VDBGQUFBQXRDQ0VpVUFyNS9WNmxicytWMTZmVDFMd1JWOVdWbmNsSmlZMjg4eUFRMWZOOExENmZRSkZ0RVltazBtQlFDQXNVQ1JjQkFBQU9MUVJKZ0t0bU1malVXN3VCdmwyQjRsbXMxazllbVFwUGo2K21XY0dISnBxQm9lMTMycWZBN1JrdGNQRG1tL1J6Z0VBQU1DaGd6QVJhS1ZjTHBkeWN6ZklNQXhKa3NWaVVZK3NMRG5pSGMwOE0rRFFWRE00TkF4REpwbGtzVnBrTnBsbHRWcHBnb1JXeVRBTStYdytHUUZEZnA5ZmhneVpUS2JROXpPQklnQUF3S0hINUhLN0tKRUFXcG1xcWlwdDJKQVhGaVJtWi9lUTNXNXY1cGtCaDZicUFMSDZMUzR1VGc0N3dUNE9QaTZYU3g2dlIyYXpPZlJHb0FnQUFIQm9JVXdFV2htbjA2bTh2UHpRVWttcjFhcWVQYk5sczltYWVXYkFvYWxta0NoSjhZNTRXU3lXWnA0VjBIUjhmcDljTHBja0VTZ0NBQUFjZ2xoekJiUWk1UlVWeXR1UUZ3b1NiVFliUVNMUWpHb3VhellNUXdueENRU0pPT2haTFZZbHhDZkk3L2ZMTUl5SWZVRUJBQUJ3Y0dQUFJLQ1ZLQ3N0MDhhQ2d0Qmp1OTJ1N093ZUJCZEFNNmtaSlByOWZ0bmo3T3lMaUVPRzJXeFdYRnljUEI0UGV5Z0NBQUFjWW5qVkE3UUNGUlVWWVVHaXcrRlF6K3hzZ2tTZ21WV0hpV2F6V1E0SGV5VGkwQkx2aUpmWmJBNVZKd0lBQU9EUVFKZ0l0SEF1bDF2NStSdERqK1BqNDlVanU0Zk1GbjU4Z2VaVXN6SXhMaTZ1dWFjRE5JczRXeHhMblFFQUFBNHhwQkZBQytiMWVwV2JteHQ2Z1dhMzI5V2pSNVlzTEtVRW1sWDF6MlIxbUdneFV5V01RMVB0eWtRQ1JRQUFnSU1maVFUUVF2a05ReHR5TjRRNnhGcXRWbVZuOTJCUE5xQ0ZxTmw0aFMwSGNLaXlXcTJobndPQ1JBQUFnRU1EcVFUUUFnVUNBZVhtNXNyajlVb0tWbjcwb05rSzBPSlVMKzJrNlFRT1ZTYVRpU1hPQUFBQWh4akNSS0FGeXMvZktMZkxMU240UWkwcnE3dnM3TWtHdENnczZ3U0MrRmtBQUFBNHRCQW1BaTNNNWsyYlZWRlJFWHJjTGJPYkVoSVNtbkZHQU9wQ1JSYkF6d0VBQU1DaGhqQVJhRUYyN05paFhTVWxvY2NkTzJZb0pUbTVHV2NFSUJxQ0V5QTZmallBQUFBT2ZvU0pRQXRSVmw2dWJkc0tRNC9icHFhcWZmdjJ6VGdqQUFBQUFBQ0FjSVNKUUF0UVZlVlN3Y2FDME9Pa3BDUjE2ZHFsR1djRUFBQUFBQUFRaVRBUmFHWWVqMGQ1ZVhtaHBXRjJoMTNkdTJjMjg2d0FBQUFBQUFBaUVTWUN6Y2p2OTJ0RDdnYjUvWDVKVXB6TnB1enNiSmxNcG1hZUdRQUFBQUFBUUNUQ1JLQVpiY2pMazlmbmt5U1p6V2IxeU80aGk1a2ZTd0FBQUFBQTBES1JXZ0ROcEtpb1NLNHFseVRKWkRJcE96dGJOcHV0bVdjRkFBQUFBQUJRTjhKRW9CbFVWYmxVVkxROTlMaEw1ODV5T096Tk9DTUFBQUFBQUlDOUkwd0VEakRETUpTZm54OTZuSnlTck5TMnFjMDRJd0RZZDVXVlZhcXNyR3J1YVlSNFBCN3RLTjZwcXFxOXp5a1FDS2lzckZ6T3lzb0RNTE05endrQUFBQzBab1NKd0FGV3NHbVRmTHYzU2JSYXJlcld0V3N6endoQWErYnhlUFQzZjl5dnA1NzlkOWp4bjFhdTB0Ly9jYjltZlBaRmcrLzU5VGZ6ZGZFVm96VnYvb0s5bnZ2blcvNm1HMis5dmNIUDBWU1dMRjJ1MFRmZXFoa3paKzMxM1BMeUNsMDUraWFOZmVTSlJubHV3d2hveXJzZjZvVUpFNk9PNStWdjFLMjMzNk9mVjYrSk92N1lrOC9xL3JHUGhoMTc0bDh2Nko0SEhtbVUrUUVBQUFDTndkcmNFd0FPSmJ0MmxhaThyRHowdUh2MzdqTFRjQVhBZnZBYmh0Ym41c25qOFlZZEw2OXdhbjF1bnZyMTdkUGdlL3I4UHJuZGJ2bDgvc2FhcGlScHhjcFYrbnpXN1AyNngrQkJBelZ5eFBCOXVyWm8rdzZ0L1hXZGpoclFUOGxKU1EyNk5uOWpnYjc1TmpKY2JkczJWYVBPUGtPUzVQZjd0UFRINWNyTnkxZm5UcDEwNGZubmhwMzdueW52YVdQQkpxMzU1VmYxNi9PN2lIdDVQQjY1M1o3SVl4NTM2UEhIMHo3VnI3K3RqMm5PZjdyNEFuWFA3QmJUdVdnWXA5TXB1OTB1cTdWcC9pbGRXVm1waElTRUptaHgvZlFBQUNBQVNVUkJWTGwzYlI2UFJ5VWxKVXBQVDkvdmU1V1VsTWh1dHlzK1ByNUIxNzMzM252cTNMbXpUanp4eFAyZWd5UzUzVzdGeGNYSlpETFZlWTdMNVZKY1hOeGUveDFXVVZFaHU5MWU1NzdXeGNYRlNrdEwyNi81N3F0ZmYvMVZYYnQycmZON1plN2N1ZXJmdjcvYXQyOS9nR2NXTGhBSWFPa1BTM1ZFN3lPVW5KeThUL2ZZdFd1WDJyWnRHM1dzc3JKU1pyTlpEb2RqZjZZSkFHZ0F3a1RnQVBGNFBOcTZaVXZvY1hwNkI4WEg4NDhlQUMzRHIrdlc2L05aczNYMkdhYzIyWE1VRmhWcDBlSWxzbHF0c2xnc0RicldNQXg1dlY2bHAzZlk1K2RmL1AwUGV2MnRLYnJ3L0hOMTVXV1hOT2phVFp1MzZ1TnBuMFljNzlhMVN5aE10TmxzdXV2MlcvVzN1KzdYbEhjL1VIWldwZ1llUFVDU3RHekZTdjI0L0NkMXoreW04MGVkRTNhUCtRdHlWT0YwYWtmeFRyazlIbjMrNVp6UTJQWWR4WEpXVnVyekwrZW9VMGE2MXF6OVZkOHYrVEdtT1o5NTJzbUVpVTNBNy9mcjRZY2UxbzdpSFpvd1lZTHM5djluNzc3amE3ci9PSTYvN3NpV1NDS0pFU01pWnV5STFacHRxYlphSFhUU0ZtM1JRVGVsUll2aVZ5MVZvOXJxVnJPMWFsTjdLMHFxUmtNUXNtVGRqSnZjOWZ2ajVoNjV1ZmRtRUJTZjUrUGhJZmQ4enozM2UrOU5RdDc1ZkwrZjh0M3plUHIwNlJ6NTZ3Z3paczY0TG8zWlJuOHdtclMwTktaT20zclZZY3pnUVlQcDNyMDd6ejMvWEpudXQyUDdEaHBGTmlxWE1ERXZMNC9oN3c2bmF0V3F2UEhtR3k0RDMrbWZUeWN1TG83MzMzK2Z5bFVxdTd6ZXZKL25zWGJ0V21iTm51VVF1Qm9NQmdhOU5Jam82R2plZWZlZEs1cXZ4V0loTnpjWG5VNUhWbFlXdWt3ZHVpd2Q2V25wWkdSa2tKcVdTcHMyYldqVHBvM2QvZkx6OHhremVnd05HemJrL1EvZWQ3aHVVbElTTTc2WVFWaFlHSk1tVDNMNVBUY3BLWW5VMU5Rcm1ydE5uVHAxaXYxY1BYem9NR1BHakdIZ0N3UHAxYXRYbWErZmtaSEJzLzJlNWY3NzcrZWxRUzg1akM5ZnZweGY1djNDdE0rbkVSWVc1dlFhUnFPUnBNU2tFaDhySUREQUlReFBURXprendOLzB1TytIbVdlK3lmLys0Uk1YU1pqeDQ0dE50d1dRb2liallTSlFsd0hGb3VGdUxpem1BdjJ5dkwwOGl5WENnQWh4TzBoOWt3Y1M1Zi83blRNWkRJWGU5OERmeDRpUFQzZDZWaGdRQURQOVgwU3NDN0IzYlI1RyszYVJEczlkLytCUS95NjNERk15ODdKUWFWUzhkN29jUTVqYlZxMTVLR2U5emtjSC9oOFgzcDB1NnZZZVJkMUpPYVl3eExnc2pvU1kxMWUzS0o1MHl1K3hvaTNoOUcyZFNzQWhyNzFIaWFUZmZWbTFTcVZlWEZBUHo2Zk1ZZUxDWW1BOVlmWU9kOThqMXF0NXJVaEw2RFYydjlRLzh2Q0pjUmZ1S2pjbnYzVnR3NlBPL3VyYjVYM0pqQXdnRysvbkE1WUt5WmZlM01FTC9idngvMDl1Z0d3WTlkZUpuLzYrUlUvUjFHOGIrZCtTMHhNREQxNzl1VDA2ZE5Pei9IeDhhRkdEZGRCcnNsa0lpTWp3K2xZdzRZTldidG1MUXZtTCtDKyt4Mi9mc0FhWEx1cThJcU5qZVcxVjEvamtVY2VvZitBL2lVOEczaW03ek9NR0Q2Q3pYOXM1dDRlOXhaNzdxNWR1NWp5eVJTWDQzcTludDkrKzQyVkt4Mi9Wd0FFQndjemEvYXNFdWNFOEd5L1o4bk96aTd4dkYvbS8ySVhaSGw0ZUJEZE9wcDVQODhqS3p1TGtTTkhPZ1MrKy9idFk4dVdMYlNNYWtsd01iK2dNSmxNYk4rK25YcjE2am45Zjl2Qmd3Zkp6YzBscWxWVXNYTmN0bXdaZngzK0MzMmVuang5SG5xOW5weWNITEt6czhuSnlYSFlTOVhOelEwL1B6OThmWDN4OWZQbFVzb2xoMnR1L21Nem1abVo5TzdUMitsamhvU0VNR0RBQUdiTm1zV1J2NDdRdkVWenArZXQrbjBWaXhjdkxuYitKWmt6Wnc3VlFxdTVIRisvZmoxdWJtNTA3ZHIxaXE2L2ZkdDJ6R1l6N2R1M2R6cStlOWR1Z2tPQ1hRYUpBRW1KU2J6NDRvdjQrUGk0ckViVjZYUzgvYzdiZE9yVVNUbVdrWkhCNkE5R285ZnJhZHV1cmN2cVNHZXlzN1Bac1dNSFBYcjBrQ0JSQ0hITGtUQlJpT3NnTVNHUnZEenJNalcxV2sxWXJWbzNlRVpDaUp2SnBVdXBiTm0yODRydWV6NytBdWZqTHpnZEM2MVdWUWtUazVOVEFLaFNPWVIwSnlGSHJ0NitDNzJOeFdMQllyRTRIY3ZVWlYzUm5NdkRvY05IaUQxOWhuZmZISXBLcFNJdkw0K0RoNC9nNWVsSmczcjFyc2xqNXVYbFliWllhTmNtbXFxVkt4TVdWcE5jdlo3bEsxZHo0V0lDRC9XOGo5RFFhdVRxOWJocHRVckYxTXhwL3dOZ3pMaEpaR2ZuOEwrUHh5clgvT2pqVDBoTFQrZlRTZGF3ZHZ6a1Q2L0ozRVhwckZpK2dxVkxsMW8vWHJHQ0ZTdFdPRDJ2WlZSTFB2endRNWZYT1hmdUhLKzgvRXF4anpWLy9uem16NTlmNXV1dldyVUt3QzRZWFBYN0tyNzY2aXVYajJVMm0vbnl5eS81OHNzdm5ZNjNhdFdLa2FORzByUnBVeWIvYjdMTDY0d1lQb0oyN2R2eDRJTVBPaDB2eTdKd3ZWNVB5NVl0dWVQT081eU9Ieng0a0Ezck56aHRhdlRVVTA5aE5wbVpQMzgrTTJmTTVQVTNYbGZHZERvZFgwei9nc3BWS3ZQMjIyODdEWmFNUmlNR2c0RURCdzZRbXByS2M4OC9welIxVXFsVVNnWG5wbzJiMEdxMTFLOWZuK1JrKysrQktwVktXVjRjR0JpSWw1Y1hnWlVDOGZMMHd0dkhHeTh2TDVLVGtsbStmRG4xNnRWanlNdEQ4UFgxeGMvUHI4UUtVYlBaek9MRmkyblRwZzBOR2pRZ096dWJsMTUwck5nRDBHZzBmUExKSnc3SG4zdnVPZTYrNTI3QUduNVBtdXg4NzlpMDFEUTh2VHlkTGwyUE9SckRyRm1YdytFUkkwWnc4c1JKaC9QMGVqMEEvWjh2T2R3R3VQZmVleG40d2tEMGVqMFdpNFcxYTlkU28wWU5JdXBHS08rRG01c2JXcTJXczJmUGN1clVLWHIyN09ud0h0aWVXK0ZsNEJNblRTUTBOTlRwNHo3MTVGTjJ0eTlkdXNUN285NG5KeWVIaVpNbTJnV0p5NWN2Vi81dkQrRHA0VW5QQjN1eWMrZE9EQWJydGlNbmpwL0FZREJRMGI4aVc3WnNzYnUybTV1YnkzQlVDQ0Z1QmhJbUNuR05aV2RuazNMcDhtK1VhMVN2ZnMzMldCSkMzSnFpV2pSai9vOWZPeDNMMCtmeDdBc3Z1N3p2QXoyNjhjeFRmWnlPcVF0VlNwdzVldzZBMzViL1RtSkJNTGhweXphT256d0ZRTnZXcmZoNjFqU0hhenp6L0NEVUdyWFRNVmVNQmdPNUJUOWNsbForZm42eDQ0Y09IMEdmbHdkWWc0VXpjZWZJenNuaGp5M2I2ZHE1QS92L1BFUitmajYrRlNydzJYVHJENysyWmxnWEV4SWRHdGdBZUhwNDhPcVFGMG85eHhkZWZwMk1qRXlYNDh0V3JHTFpDbXZRODFEUCsramY3eW1YNTRyL25nMGJOakJuemh5aW9xSVlQSGl3UTZWUlhuNGVuMDc1bExpNE9McDM3MTZxYTc3dzRndEVSRVNVZVM0VlhPejVtWnVieTViTlcyald2Qm5WcWxrcnhRd0dBeWFUQ1lQQndPdHZ2SDVGRlZMQlFkYnFQUjhmSDRLRGcwbElTSEI1cnNWc2NhallCV3VRV0xObVRlWDIwYU5IMGVtcyswaG41MlNUbUpESXJsMjdBSlRYSkN3c3pLNUtyTERNakV3MllMOEg2NTQ5ZXpDYnJkWGFkU0xxMExoeFl4bzBhS0JjRjJEamhvMWN1blNKcDU1K2lxTkhqeXJISzFTb1FKTW1UUUJZdldxMVhiRDY2WlRMSWI2bnB5ZUxseXdtSXlPRDNidDNZelFhR2ZUU0lJZjUyYzRENk5DaEF4MDYyTy8xdW5yVmFsYXRXa1gxNnRVWk5IZ1FkZXJVc1JzLzh0Y1JrcEtUdU9zdXh5cnVMVnUya0pDUXdNaFJJd0Z3ZDNmbmtVY2ZVY1p6YzNKWnZIZ3hIVHQycEZhWTgxOWdoOWNKVno1V3E5VXVxL3BHREIvQlE3MGU0b2tubm5BWVMwcXlYemJjdlh0M29xUHRxOXRYcjFwTmNuSXlUei96ZEttM3Q2Z1RibjB0bm4vdWVlVnpCS0QzWTVlck1Qc1A2TThqanp6QzJqWFdabHV1d24zYmVUWnZ2Zm1XeTY4QmZhRi9sMDZlUE1uNGNlTXhtVXhNK0hpQzh2Vms4OHU4WDlCb05QajQrQ2dWdEQwZjdNbjB6NmVqMSt1VjUrcnA2Y21paFl2czdtczBHdkh5OHBJd1VRaHhVNU5FUTRocnlHUXljVGJ1ckhMYlA4QWZYNzhyMjNoYUNISDdVcXZWZUYzaFhtWWFyYlpVOXoxOU9nNkF6VnUzWXl2MGlmbjdILzQrOWc5Z3JWaHNlUlhMZ3d2NytydWYrUHE3bjY3cUd1Zk94MU9qK3VYcWtoV3IxM0w4K0NrR3YyaXRmT2wrVDFjMmJkbkdEejh2b0gzYjFxemZ1Qm13aGhZN2QrK3h1NVl1Szh2aEdJQ1B0dyt2VXZvd0VhQkNCUjg2M3RITzVYaW1Mb3Z0TzNlN0hJODlFOGRMcjd5aDNFNU5TNmRHZGRmTEI4WDE4ZXV2dnpMM203bEVSMGZ6M3NqM0hQYUhTMDlQWjlLa1NTUW1Kakp1L0RnaUl5T2RYbWZtekpuVUNhOUQvUWIxQWFoVnM1WnlibEpTRWhkY1ZCR0ROZnp4OC9NcmRwNmIvOWhNYm00dTk5NXJyVW9jK3RwUXV0N1ZGYlhLV24zWHVYUG5NdTlYV2xSTVRBeWZmZnFaMDdIczdHeTJidDNLN3QyT24rT0JnWUYyUzV6bnpadkhzWUxPNWdhRGdaVGtGQTRmUG15ZDk3Q2hWelMzaVI5UFZLckNiQW9IaG9YTiszbWUzZTJJaUFpbVRwdHFkMnpnQ3dPcDRITTV1UDFqOHg4Yy8rYzRZSzFTTlJxTkRCczJESjhLUG5iM1c3SjRDZWZQbjNmNnVJbUppY3lhT1l1REJ3L3k2S09QOHVSVFQ5cDlQcG5OWmhZdVhNaThuK2NSRkJSRTgrYk43UnE4R0F3R2Z2enhSKzYrNTI1cTFhckZ2bjM3K0dYZUw3ejE5bHRLNERWcjFpd01CZ090b2xzcElhYkpaTUpzTmhlN3QyRjZlcm9TeGhhbXo5VTc3S3ZvckZLeGMrZk9kcmRqWW1LWSs4MWNIbjMwVVhyM2RyNGN1eVNOR3pmbTdydnZWbTduNXVZcVFXOVdWaGJyMTY4bktpcktZWWwrVWxJU1g4MzV5dUVYK0ZPblRYVzVCY0Zqano2R3hXS3hWZ1gvTXAvSXhwRzgrZWFiQkFZR1lqYWJNWmxNZHEvZjQ0OC9UczhIZTdKaStRb1dMRmlnSEgvaGhSZGNibEVBMXMrZGVmUG11UndYUW9pYmdZU0pRbHhEWjgrZXcxVHduekkzTnplcVZhMTZnMmNraEJDT2twSlRTRTY1UktjT2QvREdhNE5adC9FUFpzeitobGNIdjhCZFhjcW51MnBoVFJvM0lxeU1qVUZTTHFXeWE4OCtBUEx6RGJ6NnhuQWFSelprM09qM0FJZzlIVWRZcmN2WDlQTHk1UEhISHViTHI3L2p0K1VyT1hqNENFR1ZBcGt6NHpNbFRNbk0xTkYzd0dEcVJkU3hXMXBjbkcwN2RuUDZqRFY0VFV0UHg2L0l2blVCL3Y2OE5OQjE4NG5ZTTNIRmhvbisvaFZwMmJ3cHE5WnVvR3ZuRHFYdTNDeXVqZXpzYkdaOE1ZT3RXN2NDY1Bqd1laNTg0a21IODR4R0kwYWpFWTFHdytnUFJ0dU5mVGIxTXlXOGNIZHpaK25TcGJ3Ny9GMkhhK3phdFl1djVyaGVpangyN05nUzkrWmJ2WG8xL3Y3K3RHdG5EYlJEUWtMNDg4Q2Z0R3BsM2VjejVtaE1zY3V2WFJrMWFwU3k1MTdidG0xWnNIQ0IwL09lZk9MSlVqZGdtVEJoQW1BTmg1NTY4aW02ZGUvRzRNR0RsZkZaTTB1M3QySmhzMmJOY2hxR21TMW1CcjAwaUU2ZE92SDAwMDg3dmErYnUyUElkc2NkZHhBY2ZIbFB4Wk9uVG5MOG4rUG9kRHBXcmx4SisvYnRsYVhDaFcxWXY4R2hlbE9uMDdGNjlXb1dMbGhJL1FiMStXTEdGOHJuaGNWaUlTc3JpNFNFQk9aOE9ZZGp4NDdSdVhObkJnOFpqSStQZlZDNWFORWlzblJaOU8zYkY0dkZ3azgvL2tSV2RwYXlwUHJJa1NPcytuMFYzYnAzVTRKRW85SElHNisvUWNOR0RlMWU0NklHRGhob1Y1MW5zM2p4WW9kOUZSOTc3REVhUlRaeWVhM3M3R3ltVFoyR1JxT2hkbmh0OXU3ZDYvSmNtM3IxNnVIdjcyOTNyR3ExcW5hdmNVWkdoaEltTGwrMm5KeWNISjd2Lzd4RFplVy8vMXEvZDJvMTlqL3VEaHM2ck5qS1JKVktoVWFqb2MvamZYamlpU2VVWmZEZmYvYzlCdzhlWlBML0prdlhhQ0dFUU1KRUlhNlpsRXVYN0RZT0Q2dFZ5K1dHejBJSTE4eG1zN0l2bjlsc3RqWXlNbHN3WXoyR3hXSmQyRnJvYjdBdWRsVVZWTmc1SFZmWm4rdnMvbGdzcUZBNWpKdk5aa3htTTBhRGdmejhmRUtDYis2R1NuOGVzbFlETlk1czRIUTg1dGh4MXE3ZjZIUXN0K0NIcjA4L24rbDB2RzVFSFhyZVo3L2s4NDUyYmNyY2dDVWw1UkwxNjBWUU55S2MyRE5uc0Znc2VCWTBWY2pJeUNRMU5ZMDcycmEydTArM3V6b1RFaFRFM2dQVzdzZjM5K2gyMVZWWmUvWWRZTjhCNi9meS9QeDhoekR4YXJ6M3podUFoVk94cDFtMWRnTnRvcU40YWNCekZIem1pUnNnTGk2T25UdDMwcXBWSy9idjM4OTk5OTNuVU5VMGMrWk1XclpzU2R1MmJlMk9uemx6aGhVclZ0Z3QrYjM3bnJ0WnVuU3BVdDFXbUY2dlI2MVdLMHRqYmVMajQzbjFsVmRMbk92eDQ4ZUpqWTJsZCsvZVNqVldvOGhHL1BUalR6UnJidTBxWHJWYVZRWU5jbHlTQ3pCNzlteWlvNk9KaW5JTUxLdlhxRTVzYkN3ajN4dFo3QngwT2gzTGx5OW43ZHExTHM5cDFLaVJYZmZoL2Z2M08xUVQyaXhZc0lCZmYvM1Y2Wmh0bTRMQ3FsU3RVdXk1UGhWOGltMFVVbHFMRnkwbUp5ZUhaL28rNDNUY2JEYmo3dTZ1M0w1NDRTSkRoZ3pCWUREZzQrT0R4V0poeWlkVHlNck9JanNybTZ5c0xHWHZ4K0RnWUVhOVA4cmg4d21zbFhnTDVpK2dVbEFsdnB6OUpib3NIZi8rK3k4ZmpQNEFkM2QzTWpNem1mTEpGTUxDd25qcHBjdDdLR3ExV2lJakkxbXhZZ1ZSVVZHMGJ0M2E0ZG9Ba3laUGNnaGpSNDBjUmFmT25iam5ubnZzamdjRUJCQWJHK3YwT2hhTGhjOCsvWXdMRjZ5VnRwLzh6M0hQUm1kS0U1amJaR1prc21MRkNqcDM3dXgwaWJidGVSUitId0RHakIxRGxTcFZpSW1KNGZ2dnZtZmlwSW5LLzg5dHk5V0xWbEZ1M2JxVkpVdVcwTHQzNzFJSGlYcTlubWY3UFd0M1RLMVc4OHY4WDBwMWZ5R0UrSytUTUZHSWE4QmdNSkJZME1VVG9FcVZ5bmg0ZWhSekR5RnVEaWF6R2JQSmhNbHN4bUkyVzhNOXN4bHJwbWUyRC9zc0ZreG1FNWFDY2V0NTl1TzJZNWZITFpndFptWDh2OHIydkkxR0kwWVhQd1NYTjcwK3oybW9sS2ZQYzNMMlpTYWowZVgraEc1YU43UmFEVnUyV3B1N05HL1MyT2w1S1NrcDdONTd3T21ZTFp4ek5RNlhLMEFxRkZUWVhMem9lcjgxVjRLQ0t2SHdnL2NETUdmdUR3QTBhMkpkSGhwVHNCUzdib1Q5bm1QV1BkcXE4L0VubitIajdVMzN1NitzazJoaGJ3MTd1ZGh1emxkcTE1Nzl5bWIrdHM3T1IvLytCNzNlMXJ4TFJjYzcvM3Y3YStYbjUzUHVuUFBsbk5kS2pSclZxVml4NG5WNXJFYU5HakZ6NWt5eWM3TFp2MzgvclZxMXN1dUtxOWZybVQ1OU9zMWJOS2Y3dmZhaCtkNjlleDMyY0FzTEN5TWlJb0w0K0hpSHgvcnp3SjlVcVZMRklmenc4clF1SjAxSlNTbDJycXRYcjBhbFVpbExuRzN6cjFpeElza0YrNkFHQmdZNnJhUURhNWdZR1JucGNqd2dJSURaWDg0dWRnNmxVWFRaNmZyMTZ3RnJBQlVURTJPM1JMeDkrL1owN09TOE9uci8vdjNLZm5rbGNkYWs1V284K2RTVE5HN1NtUGo0ZU5MVDBtbmF6SDRMQ0pQWlpQZUxpNnJWcWxLdm9QRlRZR0FnL3Y3K1ZQU3ZTRVcvaXB3OWU1WTFhOVpnTXBubzJiTW56L1I5eHVWOEsxU29RSk9tMW4wZERRWURodzhkcG4zNzlyUnUzUnE5WHMvRWlST1Z2N1ZhTGRuWjJlVGw1WkdmbDAvSFRoMVp2MzQ5bjAvN25KbXpaanBkTWw5MDMwYXdCbUNCZ1lIVXJWdlhZY3hWbVBqVm5LK1VwZTVUcDAxMTJmREVKdVpvREdQR2pDbjJuS0w4S3ZyeDBiaVA4UGIyWnY3OCtmVHAwOGZ1bC9hMjc4MGFyVVlKaytmTW1RT0FJZCtBMFdBa09UbVpQdy84U2JObTFyQjkrdlRwZ0xYNjBmWTk1dUNmQi9sMHlxZTBhOWVPdnYzNmxucCtGb3ZGMmhqbnBaY0lyeE5PVEV3TVAvMTRkZHQ3Q0NIRWY0bUVpVUpjQXdrWEU1VC9DSHA2ZWlwTFQ0UzQzc3dtTXliejVmRFB1bWVTQmJQWnBIeHNNaG10eDB3bVRCWXpGcE8xNnM0V21Kbk1Kc3dteDJWajR2b2FPSGdvdXF5eWQwZGV1WG9kSzFldmN6cjI5Qk9QMGVmUlh0elZ0U01XaTRXUWtHQ241M1hxY0FlZE9qanZxRnBZUm1ZbWwxTFRDQTZxaEsrVEJoRjFJK3FnMVdwWXNXb05DWWxKK1B1WExSQXltODNFeDEvazczK080K0hoUWNjTzFuRHRhSXgxMzdVRzlldHk2dC9UZHZjeG1VelVEcXRGZEZRTGZIeThIYTc1WHpGbjd2ZWtwcWJaSFZ2eCt4cmxZNjFXcTRTSldWblpTaVZvZGs0T0FKdTJiRmVhNVNRblgrSjYwV2cwK1BuNW9kRm9VR3ZVcUZTcUsycndVUnBtbzRsTFJmWnR1eDZxaFZiajVFbkhEcldBMGoyMjhGTFlrbncyOVRQaTR1TDQ5ZGRmVWFsVTZIUTZ2dm5tRzJKaVl1Zy93TEhiYlhCSU1KV3JWR2I2OU9uTW5Uc1hrOG5Fa0plSDBMWHI1WEE4T3p1YmJWdTMwYUpsQ3lwWHFhd2NyMWV2SG5PL25jdUs1ZFpRVTZWU0VSTVQ0elNZMU92MW5Jazc0OUIxTmpBd2tDWk5tcURSYUpTQVpjb25Vemg0OEdDcG56TkEzNzU5SFFMWDgrZlA4K2VCUC9IdzhHRC92djJzV2IyR3Q5NStpNDRkclFGaWpSbzFsQ1hiUmFVa1gzNE9ScU9SNDhjZHF6MlZjWU0xVE1wSXp5QW1Kc2JsZVJxTmhnWU5uRmRvRiticDZVbFVWQlJ2dlA0R2lZbUpUSjA2MWU1MU54Z01EbnNURnUyV2ZDSCtBdDkrK3kyN2R1MGlPanFhL2dQNlU2TkdEV0pqWXhreGZBVFBQLys4d3o2QUFPUEdXVHU3Ly9UalR4dzllcFNYQmxrckVDZE5uTVJmaC85Q3JWYno0b3N2T2wzdURkYjMrY3ZaWC9MMk8yODdIVTlQVCtmWXNXUEtiYVBSeVBsejU1VW1ObDZlWG5hQmVsSGZmL2M5eTVjdkp5UWtoS1NrSkR3OFBKenVyMWlZaDhlVi9jSzlVYU5HN05xMWk1OSsvQWxkcG80WFhyeTh4NjJ0MnRYTnpZM0V4RVNHdnVhNEQ2ZW5weWZmZlBPTnczRmJOK2w5Ky9ZeDhlT0pOR3pVa0hmZWZlZUtWaGlGaFlVUkdSbEpacWJyNWx4Q0NIRXprakJSaUhLV2s1TkRScUgvTUZRdjRiZXhRaFRIYkRKak5Kc3dHMDBZelNaTVJoTW1reEdUeVZvVlp6SWFNU2toWWNIZkJaV0R0d3ExU2dWcUZXcFVxTlJxNjMvbVZhQldGUVFYQUxhL0MzOWNFR2lvc0M1cGRqcHV3ZUZjWi9kSHBjS0M1ZkxIQlJXWVJxTVJRd2xkaHN2TEhlM2FrS3ZQZFRodU1wbUwzWU92ZW1nMTZvUTc3OUpacTJEZndydTdkS0tUazZxM1M2bHByRjY3Z2YxL0h1THgzZzlUTDhLeGFxV3dUWnUzOGQyUHYvRGFrQmVkN3JVWUhGU0pZYThNNW9kNUM5aXp6MVVsWS9FMEdnMzE2a2JRLzltbnFGaFFXZE94UTN0OGZTdFFPU1RZSVV5c1dxVXlFejhhamRsY1BoV0VKVEVhalZ3c1ZKbGVWRXFLNjZEdjdpNmRHUEpTZjQ0ZFA4SEkwZU1aL3RaUVdyZHF5VSsvTEdKNW9XQXhQeitmTGR0MjJ0MzMxTCt4blByWGVaWFF0V1FObVB4d2QzZkh6YzBOdGUxcjlCckl6OHZuVW1wcXVWZVpYWTBUSjA0QUVGNDd2SVF6THpPYnpXemRZdDJEMGNQVGcwK25mTXErZmZ1NDcvNzc2TldybDhQNUdvMkdLVk9tc0hQSFRuUlpPdFJxdFZKSlpiTnA0eWJ5OHZLNDd6NzdwZzhxbFlxY25CeU9IVHVHcDZjbmFyV2FaVXVYc1d2WExyc0F4eFk4YmRxNGljMS9iRmFPNStmbjA3eEZjNlhMc2MzWnMyZUppSWlnZDUvTHkwRlRVMU5aTUg4QkF3Y090TnQvTURjbmx6Rmp4aml0NHYzNXA1OXAwS0FCZVhsNU5JcHNoTVZpNFpQL2ZWTG16NkhNekV6ZWZjZHhIOHFpZHV6WXdZNGRPMXlPKy9yNjJpMURmZjY1NXgzT3NTMXpWYXZWREI4K25LRkRoL0xoaHg4eTVkTXB5cGpaNUxyUnlhVkxsNWcvZno1cjE2d2xJaUtDOGVQSEs4dlFBV3JXckVsVVZCUmZmUEVGNTg2ZFk4REFBUTZ2eDhtVEoxbTBhQkd2dnZxcTBwemxzZDZQMGJSWlU2cFVxY0xrU1pOcDFhb1ZYYnAyNGVMRmkvencvUSs4Ti9JOUdqUm93T3haczltelp3K0pDWWwyQWFqTm1kTm5HRDl1UEI0ZUhzb3ZCbmJ2M3MzdTNic3hHQXdFaHdUejlkZGZPOXpQWkRJeFk4WU0xcTFkUit2V3JXbmZ2ajFUcDA3bDNYZmVMZkg5ZExaazNXYjl1dldzWDdmZTVYaTdkdTE0b09jRExGdTJqTnJodFpWbUxiWmZncnE1dVJFYUdzcmlKWXZKeXNvcXNacmN6ODhQbFVyRjJqVnJtVEZqQnBHTkkvbmdndytLYlZ3amhCQzNJd2tUaFNobjhZVTZNZnI3KytQcEpaczBDNVNnejJReVc4TkFvd2xqb1ZEUWFEUmlOcGt3bXF3VmcwYWowV1ZWd1kyazFxalJxTlNvTlJyVUtwWHlOMm9WYXBVS2xjb2FKS2hVb0ZLcjBhanR4NjFqMW5Icnh5cHJsMUc3Y1d0bDAzOTVqMUZiMWFhaFlNL0U2Mkh3aTQ0LzFJSjF6OExpd3NTb2xzM3AzKytwRXE5diswRXBJVEdKb3pIV1pjTS96MThFV0t0RzdyLzNIcGYzTFlzT2Q3U2x3eDF0eWM3T1llUG1yUVQ0VjZSVlZBdVg1NStKTzh1WnVITkVOcXhQU0hBd0hoN3VEcFZ2RGVyVnBVRTl4eVY0TnJuNlhCWXMrczNoZUg1QjVVcFNTZ3BmZi91anczaDBxNWJLVXVyU3VwaVF5S0JYM3l6VGZSUXFhM0JrKzl5M05RSW9LakF3Z0s5blRuVTRick5yeno3Kzk5a1hWellIVWF5eFk4ZmF2U2UyRU9TVlYxNXhPTmRaYUxGdjN6NituZnN0WjgrZUJjREh4NGVCTHd5a1NwVXFOR2pZZ0czYnRybDhiSjhLUGpScDJzUnBKOW8xYTlaUXFWSWx1NzN3OHZQeldiNThPYi85K2hzWkdSbDJIWUhyMWF2SGxFK25LTGQzN3R6SmhQRVRtUER4Qkx2S3ZBOCsrTURwWEZKVFUybmV2TG5ka3VUazVHVE9uei9QNlRPbmVmamhoNVhqNmVucGdPUGVkY2VPSFdQYnRtMjhPL3hkRmk1WUNNQ2dRWVBRNStyeDg3WCtvc0JrTXJuOEhtdTJYUDQzMHMvUGowK211TjZYYitQR2pheGV0UnF0VnN2SVVTUHhkYkhYYWRHdnQrSzZPWU4xajhhWFgzbVp5Wk1tTTJ2V0xGNS8vWFhBV2hWWCtQbm01K2R6L0ovamJObTZoVTBiTnhFUUdNQ2dRWU5vMnF3cGVYbDV4TVRFb00vVm84L1RrNXViUzRPR0RmanJyNzlZdG13Wnljbkp2UDNPMjhyM2FKMU94NlJKazRpT2pxWmQrM2FjUEhtUytQaDRvcU9qaVl5TXhHS3hZREFZYU55a01SMDZkT0RRd1VPQXRYbzJNRENRSVM4UHNlNzFHMUw4WHIrenY1enRVSEg3NHc4L3NtWHJGcWZucDZXbHNXWHpGcUtpb2hnK1lqamJ0MjhIb05mRHZRZ01DQ3oyc2M2ZlArL1E0TVdtdUc3T05nTUdEQ0RtYUF5elpzNmlYcjE2MUt4WlU2bE1kSGU3L0Q2OCtjYWJKQ1ltT2l5MUIrdS82L241K2Z3ODcyZCsrL1UzRmk5ZVROdTJiWG5uM1hlVTl6STNON2ZFS2tzaGhMaGRTSmdvUkRsS1MwMVQ5cnhTcTFSVWNmSWJYM0hyTUpsTUdBd0dheGhvTW1FMEdERVlEQmlNQmt3RzZ6RlR3ZGlOWWhmK3FkVm8xR3BVQmNkc3l4STFhbzMxbUZxTldxMUJvMUVyb1o0dDJMamFwaFhpdnkzbFVpbzdkdTVtNjQ3ZGR0VnRUUm8zNHY1Nzd5R3FSVFBlZVBkOUprNzV2TmpybUV6V1lHWG1uTGw4K2MzM0FOU3BIY2JISDczdmNHNWVYaDdmZlBjVGtZMGEwT0VPNThzWUFRNGRQc0w4UmIveDFyQ1hxVm1qK3BVOFBYSnpjbG14eXZYZWF1bnBHVTdIL2YzOUhjTEVrcm81Ky9uNWN1ODlkN0Z3eVZKcTFxaE8rN2JSbkRzZno0NWRlMm5idWhVVksvcXhkdjBtcC9QSXpzNG03dXc1RWhPdFMyZVRVeTRSZC9ZY21UcWR3N25GZlUyMmJkMktINytaaGJmM2YzZFo5ODJxWjgrZTFLeFpFNERVdEZSKytQNEgyclZyUjVzMmJSek9QWDM2Tk11V0xiTTdOdU9MR2FnMWF1Nis1MjQyck4rQXQ3YzNPVGs1ckZ1M2poVXJWcURSYUp4V1FObit2WG0rLy9NT1lXSk1UQXh4Y1hFODlkUlRkcitFeWNuSjRidHZ2Nk56NTg1azZqSzVWRXhWN0xhdDFoRHoweW1mTXZsL2t4MDY2b0kxRkl5UGo4ZGlzWkNlbms2dVB0ZGh5WEM3ZHUzUWFyUjJ4MjNMT3hNVEU0bUppVkdXRXMvNFlnWmhZV0hjY2NjZFNwaW9WcXQ1NDgwM2xQc3VXTENBQlF1Y2Q0NHVUS3ZWdWx5ZWJEYWJtVFoxeGwzUEtnQUFJQUJKUkVGVUdzSEJ3V1JrWkxCanh3NkdEUnRXNGpYQmRUZm53anAyN01pTzdUdjRZOU1mOU9yVmk5cTFhMXViTTFXOHZDZGhYRndjSTBhTVVHNG5KaVF5YzZaajB5cXRWb3VYbHhkZVhsNzQrZmtSR0JqSXpwMDdlWC9VKzd6L3dmdjQrUGp3NWV3dlNiaVlRSHBhT28vM2VSeXcvdUpoeWE5TEFHdlFDempkRXhGdyt0NldoNkNnSU41Nzd6MmFObXRxOXpuY3JsMDdwd0Y0WVVmK091SXlUQ3l1bTdPTm01c2JyNy94T3NPR0RtUGV6L01ZUG1JNCtRWnJDRjIwUzNlL1ovdnh5Q09QT0R6T1AvLzh3MXR2dmdYQUhYZmVnVWFqNGVsbm5sYStwaElURW5uenpUZDU0Y1VYNk5TcFU3SFBSd2doYmdjU0pncFJUc3htTXdtSmw1ZTJCWVVFTy8zTnA3ZzU1T2ZuazI4d0tKVm5Sb08xZXRCZ05DZ2ZYdzlLbUtmVm9GVnJVR3MxYURWYU5CbzFXcTBiR28wMTZMT2RwOVpvQ2tKQjlUWGJ0MHpjZW43K1pSR2J0bGpEaElnNjRRUUhWV0xYbm4xMDZYZ243ZHBFQTlDOFdaTVM5M3c2ZC80Q3NhZlBVQ2M4akNxVnJWVXZsVjFVdjlpK2h0eXZ3OUt4b0tBZ2Z2eG1sc054WFZZV1E0YStUWjN3TU1hTWRGd2k2ZW1rY1ZaeDNaeEhEWDhUclVaRFNIQXdDNWNzcFVHOXVqelo1MUYyN05yTGpsMTdhZGNtbXJhdFc5RzU0eDBFQlRwVzZ1emFzNTlkZS9ZcnR3dFhTNWJsM3hPdFZvdWZYL2wxbVJaUXQyNWRsaTFmWnZlOWRkTEVTYWpWYW5vOTNJdlZxMWJ6UU04SDdBSXRpOFZDL3dIOTBXZzB4TWZIRXhvYXlwQ1hoOUNzV1RPV0xGNkN0N2MzZ1lHQlZLcFVpY1ZMRmpOcTFDak9uenZQWjFNL0k3RFE1MGRXVmhidmpYaVByS3dzaDQ2NkFHdFdyMEd0Vm5OUE4vc3hmMzkvcGs2YlNrUkVCSzhQZTkxcHgxdXdOcGpZdG0wYlR6NzVKQnMzYm1UMEI2T1pPR21pUXdYVzBhTkhtZkhGREtWWjF1WS9OaXNocEkzWmJPYlFvVU4yeDJ6TDBwY3VYY3JLbFN2eDlmVmx6bGR6cUY2OU9nOCs5R0N4VmVqM2RMdUg3dDI3T3gzYnNYMEh2LzNtV0hGYzFOS2xTemwzN2h5REJ3OG1VNWZKenovOTdESUF2bEtEaHd6bTRVY2VwbmJ0Mm9EMWx5V0ZLK0xxMXExTHYyZjc0ZWJtaHArZkg3Nit2bmg1ZWVIajQ0T1B0dy9EaGcyalM1Y3V2UGpTaXc3WFhyNThPUXNYTENRaElZRTZkZW9RWGljY2s4bEVqWm8xcUY2OU9xR2hvWVNHaGlyVmMrY0xHaUpWclZyMXFwN1Q0Y09ISFFKSlczZG1WNXgxWWs1UFR5K3hBM0o2Um5yWkoxaEVlSGc0WThlT3BYRkJJekhiTC9lTFZzVGFRdTJpenAwOXAzeGN0MjVkdTRZemVyMmU4ZVBIWXpLWmFGRC84dGQ0L0lWNERoMDhSUHdGeDRaS050dDNiQ2YyZEN5blQ1OTJlWTRRUXR5TWJwbWs0MXp1SlE2bG4rVmsxZ1ZPNmhKSk0yVGY2Q21KMjExc3dSOXh5L05WZVJDcTlxVzZ4cDg2MmtvRXEzd2N6ckZWQlNwaFlLRy8zVFJhMUZwcklLZ3RDQVp0ZjRTNEhoclVyNHU3dXp2ZHUzVWxQS3dXNnpiK3dhNDkrK3pPR2ZqY001ak5GbjVadUlTN3VuUlV3c0xDZmx2K083R256OUQ5N3E1MmV5Yk8vV0VlK2lJZHBiT3pyWTFENGk4bU1IUE9YSmR6czFWS3J0KzRtU014eCt6R3RCb05MdzU0dHNUbnAxYXJpZzNYTkdwTnFjTzNFVzhQSTZxRmRYK3pvdDJjYlh0S3hwNCtBMERGaW82VlFaNmVIalJxVU4vaGVOVXFsV25UcWlYZDd1bks2ZE54ZkQ1ekR2MmZmWm9talJ1eGJmc3VEaHc4WEtyNTJaak5GdGFzMzBpbkR1M3hrUXJGY2xINGUvS0c5UnZZdG0wYmp6enlDQUgrQVd6ZXZKbm8xdEYyWWFLdHV0dHNOalBvcFVFTWZHRWdEejMwRUFESGp4K25kdTNhU2pDcFVxbDQ3YlhYZVBXVlZ4ay9ianhqeG83QjE5ZVh0TFEweG84Ynovbno1NW44djhrTzRZNU9wMlA3OXUxRVIwYzdiUUlURVJHQlRxZmozMy8vZGRvVitjaVJJNHdmUDU3SXlFaWVlUElKMnJSdHd6dHZ2OFBISDMvTTZOR2o3YzY5ODg0N3VmUE9Pemx5NUFnamhvOWczUGh4U29kaTIydXlZTUVDcG4wK3phNHFOaTR1anBlSHZNdzc3NzVEZEhTMGN2emxWMTUydWR6WUpqZ28yR1hGNGNrVHpwdmlGTFovMzM2KysvWTdJaUlpNkhGZkQwd21FMXUzYk9YakNSOHo0cjBSNVJZbyt2djcyMVg4NWVYbE9UUVY2ZE9uRHprNU9Yenl2MDl3YzNQanJiZmZjbHFGZXZMa1NhWk5uY1l6ZloraGJkdTJQUGpnZzNUcjFrMEo1SnhWMWVYazVKQ2RuWTJQanc4SERoeEFyVlk3N2N4czgrM2NiMm5jcExIZCsxSFVySm16SEg0cGFkc3pzU3hHREI5UjhrbmxwRVhMeTF0bTVPbXRZV0xoOThIWDE1ZURmeDVVcWt0alkyTUpDZ3JDejg4UGc4R0FyNit2UTdpdDErc1pPMllzWjgrZVplellzWGI3VEs1Y3NaS1ZLMVlDcmlzKy80NzVtN054MW0wTmJFR25FRUxjQ203Nk1ESGZiR1RSK1QzOGZ2RWdadjQ3RzNJTElXNGZPa3NlLzVqeStNZVV3cWI4ZitrV0dNa2oxYUp4MTdxaDFXaWtRbFZjdGErLys0bTRRbFVUaFpXMHQrYU9YWHVVWmJuT1BQYndnM1MvcDZ2TDhjSjI3OTNId2lWTDJibDdMNVBIanlsMWQrUk5mMngxMllrNktTblo1Ykxmd2c0ZmllSHdFZnRxRXExV1c2b3dzVHpZd2xEUFVuUWRqVDF0ZmIyclZhdFM2dXRQR0R2SzRiRXFod1FUSGxhTDhMQmFQUHZNRTJXWkxwbVptWHo1OVhjY1BQUVhJOTk5bytRN2lGTGJzSDREMDZaTm8wR0RCdlR0MTVma3BPUml6MDlMUzhOaXNlRHBZUTJEOHZMeU9IcjBxRU96bE1xVksvUEI2QThZTzJZc3I3LytPcjBmNjgyUFAvNkl4V0poL0lUeFJFUkVPTTVsd3dZTUJnTTlldlJ3K2ZqYnRtN0RiRFk3TkZGWnNtUUozMy8zUGJWcjEyYmtxSkZvTkJvaUlpSjQ5YlZYbWZMSkZJNzhkY1RwOVpLU2tnRHI5Z0d4c1pkL2ExcTVTbVUwR2czNzkrK25ldlhMV3hLY09XTU4xeStsWE9MMDZkTks5VjVKUWVMVldyZDJIVE5uemlRZ0lJRDNScjZuTkFmNjhLTVBlZmVkZDVrd2ZnSjkrL1hsNFljZkx2ZGYzbVZuWnp2c21aMllrTWhISDMzRStmUG5yVTFxWEZSbEJ3VUZFUlFVeExpUHh0RytmWHNHRHhsTVFFQ0FNbTR5bVRoejVnd25qcC9nK0luam5EaCtnblBuempGdTNEaHExS3pCMnJWcmFkR2lSYkhWZ050M2JGZjJXU3pLM2NPZEtsV3JNSG55WkxzS1diQldlZTdkdTdjc0x3VWpSNDJrY3VYaXQvMDVlZUlrMDZkUEw5TjFTNUtkWXkwc0tmdzZmRHp4WTJiUG5rM256cDFwMHFRSnp6ejlEQTgvL0REVnFsVmo5ZXJWZlBqUmgzYWZseGtaR1V3WVA0SGp4NDh6Zk1Sd3UwWTVBQU1HRHVEZWUrOWx6Wm8xTEZtOHhHN00zZDJkTjk1OGd4WXRXdGk5ZjBJSWNhdTRxWC9DamN0SlllckoxVnpVWDMxcHZCQkNsQWN6RnRha0h1V1lQb0hCNGZjUTVoRjBvNmNrYmdGbno1M24rSWxUVjNUZnRMUjBkRHJuUVI1QVpxYmpmbnl1dEcvYm1qdmJ0Mlg3enQxTS9tdzZvOTk3dTFTTmNyNmVOUTFMa1YvNExmNTFPWXQvVzg3ei9aNHFOc3hjL09zeUZ2KzJncUV2djBTN3R2WS8rQmJxNFgzTjVlUllLeWxMV3E0SEtGV2REZXZYYzNuTzZUTm4yZmpIRnJyZjA1WGpKMC9adlVkSkJlSFVubjBIN0RwREIxVXF2b2xCWWFscGFRQk9LMGpGbFVsUFQrZnJyNzVtOCtiTjFLdFhqOUZqUnVQbTVvWkdhdzJpRFBrR3AvZXpWU1ZWQzYwR3dPWS9OcE9YbCtlMFVyQlJvMGIwN3RPYkg3Ny9nZW5UcDZOU3FYaDMrTHMwYk5qUTZiWFhyRjVEU09VUVdrYTFkRHB1TUJoWXZIZ3g5ZXJWY3dnamE0ZlZwbE9uVGd4NWVZamRrdVl1WGJvUUdocEt2WHIxV0xCd2dVUG9sWnFhaXFlbkp4OTk5SkhUeC94OG12M2VxcmJxM2ErKytncDNkM2U3YnNrbDBldjFaR1JrT0IvTDB6czlucGlReUZkZmZjWHUzYnVwVWFNR28wZVB0bXMyRWh3Y3pQang0L253d3cvNTd0dnYyUHpIWmdZT0hFaXo1czBjS3ZFR3ZUVEk3cGpCWUNpeHEyOXNiQ3g1ZVhrRVZicjg3Ly9telp1Wk5kTzZqK21reVpPb1g5KytPcmx3aC9LQWdBREdqQjNEeWhVcitlYWJiemc2NUNoRFhoN0NuWGZlU1hwNk92MmY3MDkrZmo0cWxZcmF0V3ZUdEZsVEhuL2ljVUtyaHpKaC9BUnljM041cHU4enl2VnM4N2U5RDJhem1jeU1USmNCWDZOR2paeDJhd2JvMWF1WDA0N2p4YWxldlhxSmV5WW1GbXdUNU95WHJ4czNiSFJZVGw4YXgvNCtobHF0Vm9LODNOeGN4bzhmejRVTEYralR1NC9kdVEwYk5XVGR1blVNZlcwbzd3NS9seVpObWhBYkc4dTRjZVBRWmVvWU9XcWtRL0RxN3U2T2g3c0hYbDVlVks5ZTNXR0p0MGFqb1d0WDUvKzJtY3dtMllwR0NISFR1Mm5EUkwzWndLY25maWN4ci9qOW00UVE0a2FJeTBuaHM1Ty9NNlhaTTJoVnNseFpYSjBQM3gvdWNpeFhyK2VKdmdOZGpqOXdYL2RTZFhNdXJWY0dEK1JNM0ZrT0hUN0NpdC9YOEZEUCswcThUOUc5Qi9QekRVb0g2cVpOSXZFcUpxQ3ovWERwNXFZdDlyeHJMZjdDUmNCYUxWaWNrNmRpT1hEd01IWEN3NmhhVEJPdVM1ZFNXYkZxTGNGQmxkaThiYWR5ZlFCTFFaZmFiVHQyMjRXMURlclh4Y1BEM2VGYXppUVdCSktob1ZlM2I1cXdCaDFyMTZ4bDllclY2SFE2dW5YdnhxQkJnNVM5MkFJREEzRnpjMlB4NHNYb3NuUjR1Ri8rZk5mbjZWbTlhaldlbnA3VXJWdVh2THc4RmkxZVJQWHExWlU5MlRJeU1qaHg0Z1NIRHgxbTI3WnRYTHAwaVNwVnF4RFpLSkt0VzdjeThlT0poSVNFMEtaTkc4TEN3cWhhdFNyVlFxdHhJZjRDOGZIeDlPM1gxMldvUDN2MmJKS1NrbmkrdjJNMytKWlJMUjFDeUhuejVxSFZhdkh3OEdEM3J0MzhIZk8zdzE2TXZYdjNwbmZ2M2k1ZnIrM2J0NU9UbllPbmx5ZjVlZmtzWGJxVWxKUVVmdmp4QjRmOTYwcnk2NisvOHV1dnY1YnEzRE5uenJCOCtYSTJiZHlFMFdpays3M2RHVGh3b05QdXUxV3JWV1hxdEtuTW5UdVgzMWYrenFoUm82aGNwVEozMzMyM1hWaDIvLzMzNDEyb0FudmYzbjNFeFYydTlENSsvRGpMbHkwbktDZ0lMMjh2VEVZVEd6ZHVCS0I1OCtZQWZQSEZGNnhadllhV1VTMTU2NjIzOFBQejQrVEpreHc0Y0FBZmJ4OVNVbExJeXNyQ1A4QittZXdEUFIrZ1VXUWpKbjQ4a1lrZlQrVDFOMTducnJ2dW9zL2pmYWhWcXhaTm1qU2hRZ1ZycCtrOWUvYnd6anZ2a0p5VXpHdXZ2V2EzMzU5dCtmdktGU3RKVEV6azc3Ly9KamMzbDlyaHRaVnpkRG9kanozNldLbGU1OEtjZFN3dmpiLy8vcHY1OCtjcjFicEhqeDdGemMyTkdqVWRROGZ3OEhEYXRtdXIzTTdUNTdGbzBTSzdjNzcrNm12eURmbFU5S3VJdTRjN3AyTlBzM3YzYnBvMGJZSzd1enZaMmRtODgvWTdBTHc4NUdVU0V4TTU5czh4TWpNenFlQmJBVzl2YjRhUEdNNlNKVXZ3OS9kbjNzL3pXTGh3SWNIQndVejVkSXJTZEttdzczLzRYdms0T2pxNjJDWGpZTzBvYmpLYXNGZ3NyRjJ6VnFvVmhSQTN2WnMyVEZ4d2RwY0VpVUtJLzdURXZFd1dudHZEVXpYYjMraXBDRkZ1dkR3OUdmN1dVSDVkdXBMdTk5eGxOMmI3d2JLNGlndUR3Y0JuMDJlUmtKaEUweWFSaElmVnVxYnpMUzhuVDhYaTUrZExoUXFPZTZMYTZMS3krR3o2TEN3V0MwODlYdndQNWhrRnpXeUNnb0w0YlBJNHU3Ry8vem5PaVBjLzRxMWhMOU8yZFN1N3NRbVRQOE5rTFBrSGVOdXkrTnExYm83WDk3OHFOVFdWVjE5NWxaeWNIT3JVcWNQdzRZNUxIZDNjM0JnOGVEQy8vUElMYzcrWmExZGw1dWJtUm8wYU5SZ3laQWllbnA3czI3ZVBoSXNKdkRmeVBRREdqeHZQcmwyN0FHdHczcVJwRXdZUEdVenIxcTFScTlVOCs5eXpiTnEwaWUzYnRyTnk1VXJsMmozdTYwR1dMZ3VOUnVPMEtZdU5ScVBocnJ2dW9rT0hEcVY2dm52MzdPWFVxVlBLZmV2V3JVdnZ4MXdIaDg3OCtlZWZyRnU3VG5uK1lXRmhqSHAvVkxGQm9wdWJHMXFONDQ4bDNlL3R6cjMzM3V2MFB0dTJibE9DeHRPblR6UDB0YUdZeldhYU5tdEt2Mzc5WE82MWFPUGg0Y0hnd1lPNTY2NjdXTGhnSWJ0Mzd5WXhNZEV1Zk96NVlFKzd2U2pUMHRMc3drVC9pdjVzM2JyVjdqMzM4ZkhoK2Y3UDA2U3BkVmw1cDA2ZENBd001SWtubmxCQ1g3MWV6MDgvL2dSWVgrZkdqUnZUclZzM2h6bUdoNGN6ZGRwVTFxNWRTNWN1WFFCNDRnbjdMUS8yN3QzTFJ4OStSRWhJQ09QR2pYUDQvS3dXV28xSEhubUVWYXRXc1huelpqUWFEUzJqV25Mbm5YY3E1M2g2ZXRLM1g5OWlYeTluenA0OXk5bzFhOHQ4djBxVktxSFAxWk9uejBPbFVpblB2K2l5YW9EYTRiWHRubk5HUm9aRG1LakwwckZ4dzBibHRrcWxvbEdqUnJ6MjZtdUE5VDE1OXJsbmFkS2tDVnMyYitHTEw3NUFvOUVRMlRoUzJUZFRwVkx4MkdPUDhmZmZmN05reVJKNjlPaEJ2MmY3T1EyanI4U21UWnM0Zk1pNjkyMXdjRENEaHd3dWwrc0tJY1NOb3RMbjZXKzZqUVpQWkNVd09tYVI3SkFvaFBqUFV3RmpJaCtqZmdXcERycVZtTTFtekdhejB1MDdKUGpHTFNXMVZTYldxQjdLRjU5TlVvN3YyTFdYeVo5K3prTTk3eXR6WmVLNmpYOHdZL1kzdkRia1JidEdLb1ZaTEJZc0ZtdHpFN0FHaVdQR1QrYXZJekdNR3Y0bTBWRXRITzV6Sk9ZWVgzLzdJMmZpemhJWUdNRC94bzhoS0toU3NYUDVaZUVTNWkvNmpiZUd2VXlITzlxVk9IZmI4Mzc2aWNmbzgyZ3YxcTdmeEw4RkRWR0tNdVFiMkxSbEd4WDkvR2picHBYVGMrclVEcU5saTJZTUhEeVVkbTFhTWZ5dFljcllrS0Z2bzlWcStYekt4NlNtcGZQUmhQOFJleWFPN3ZkMFpjaUwvWlh6OXV3N3dJVEpuekhvaGVmcDBjMGF3UDQ4ZnhFTGx5empmeCtQVlJxMzJOakN4QkZ2RDNNSUUyZk4rWlkxNnpjeS9kT0oxS3hSSFdleXNySjVjL2o3cEdkazhPTTNzM0YzdjdZZHM1T1NrM0IzZDhmTnpVM1psKzVheU0vTDU4VEprMVN2SHVxeTJjRzFzSDM3ZHJ5OXZHblJza1c1TEUzY3VuVXJIVHRhdjY1aVltSTQrT2RCbWpScFFvT0dEUnlhZGhTV2xaWEZ5Uk1uT1gvK1BLM2J0R2JMbGkwRStBYzRWQTRXWmpLWk1CcU5kdGU5Y09FQ0JvT0JXdGM0YURhYnpkZnNjOEdablR0M0Vod2NiRmVWVnhieDhmRlVyVm9WdFZwTlRrNE91a3dkd1NIQnBYb090bjhMekdaem1mYUNOSnZOcUZTcXEvNjgyck5uRHkxYXRDaHo1YWR0RHNCMWZhOUtLeWtwQ1U5UFQ0ZkdRODZZeldieTgvUEp5OHZEMjl1N3hPWG94ZEhwZE5ka1QwK0x4U0xMbTRVUXQ0eWJzakp4ZGNJaENSS0ZFRGNGQzdBcEtVYkNSSEhMTVJnTVBOSHZCWHg4dlBGd2R5Y25ONWZzN0J3OFBEd2N3ckdjbkZ4R2Z6U1JFNmYrQlNBaXZEYnZ2dmxhaVVGaWVUaDQrSWhEWitxaU1qSXpYVGFCYWRjbVdxbnlhOWVtTlpzMmIrTk0zRmwwV1ZuRVg3aElxNmptL0hVa2hrK216U0FqSTVOMmJhSjVzYjk5VXhqYnZvWHpGLzNLeVZQL1lqRmIyTFZuSDFxdGxsb3VBa0ZYb3FOYXNHYjlSdDU1Ynd6Tm16WEd5OU8rYWlZcko1dVltSC9JenNuaG9RZDZYUE1nOFhaUXVJS3JQTmlDUklESXlFZ2lJeU5MZGI4S0ZTclFvbVVMcFdOdG56NTlTcmlIdGVxdGFIT1JhdFdxbFdHMlYrNTZoMVB0MjEvZEtvRFEwRkRsWTI5dmI3dU8xQ1Z4YzNPN292Q3F2RjZqcStsSy9WOE1FVzBLNzNWWkVyVmFqYWVuWjZuMnRTM0p0V29PSkVHaUVPSldjbE9HaVJkeTAyNzBGSVFRb3RUaTVYdVd1QVc1dTd0VHJXb1Z6cDJQQjBDcjFSQldxeWJQUHYwNEZTdmFWNUY0ZTN2UnZsMXIwak15ZUtSWFQ3cmYzZVc2L1FEN3htdERNSm12YkY4dkFJMWF3OHJWYXdtdFZwVTcyclhodCtVcldiVjJBeWFUa2RCcVZYbXl6Nk80YWJYazV1cDU2SUVlUE5mM1NZZm5WcXRtRFhwMHU0dU5tN2V5OFkrdEFBUUZWYUxmVTMyS3JVUnpwbFZVY3dZTmZJNFZxOWF5ZC85Qmh6M0xOQm9OSWNGQlBQaEFEM28vOHVBVlAyOGhoQkJDQ0NGY3VTbVhPZmZmL3lVNXB2d2JQUTBoaENnVmI0MDdjMXU5ZEtPbkljclJmMm1aODgza2VpOTdMRThabVpsVUxHYXBYY3FsMURKMVc3NlYzT3JMbklVUVFnZ2hoTDJiOG4vMEVpUUtJVzRtOGoxTENLdWJOVWdFaWcwU2dkczJTQlJDQ0NHRUVMZWZtL2QvOVVJSUlZUVFRZ2doaEJCQ2lPdnFwdHd6VVFnaGhCQkMzR1lLZWhka1pHYVNseThWMzBLSTIxZmxNalNuRVVLSWEwSENSQ0dFRUVJSWNkUFFaZXJRWmVwdTlEU0VFT0tHa1RCUkNIR2pTWmdvaEJCQ0NDSCs4OXpkM1duY09QSkdUME1JSVlRUTRyWW5leVlLSVlRUVFnZ2hoQkJDQ0NGS1JjSkVJWVFRb294VUtwWGRiYlBaZklObUlzU05WZlJ6ditqWGhoQkNDQ0dFdVBWSW1DaUVFRUpjSVpWS2hVcWxJdDhnelNERTdTbmZrSzk4SFFnaGhCQkNpTnVEaElsQ0NDSEVWVkNwVkJnTWhoczlEU0Z1Q0lQQklFR2lFRUlJSWNSdFJzSkVJWVFRNGdyWXFyRlVLaFY2dlI2THhYS2pweVRFZFdXeFdORHI5WFpmQzBJSUlZUVE0dFluWWFJUVFnaHhCVlFxRldxMUdyVmFqZGxzUnFmVDNlZ3BDWEZkWldabVlqYWJsYThEQ1JPRkVFSUlJVzRQRWlZS0lZUVFaV1FMVFd5Qm9rYWpJVHNuVzVZN2k5dEdmbjQrMlRuWmFEUWF1eUJSQWtVaGhCQkNpRnVmaElsQ0NDSEVGYkF0NjdTRmlXcTFtdlNNOUJzOUxTR3VpL1QwZERRYWpWMllLRUdpRUVJSUljVHRRY0pFSVlRUTRnb1ZYdXFzMVdveG1VekVYNGlYVUZIY3NqSXlNb2kvRUkvWllrYXIxY29TWnlHRUVFS0kyNUQyUms5QUNDR0V1Qm5ad2hOYlpXTGg0OW5aMmVUbTV1TGg0WUc3dXp1ZUhwNW90ZkpQcnJqNUdJMUc5SGw2RFBrRzlIbDZ6R1pyaUdqN0k1V0pRZ2doaEJDM0gvbkpSZ2doaExoQ2hRUEZ3c2ZVYWpVbWs0bmMzRnl5czdPeFdDektIeUZ1Rm9XN05OdENjM2QzZDJWNXN3U0pRZ2doaEJDM0p3a1RoUkJDaUt0Z0MxcHNIeGRlK3F6UmFEQ2J6UTVCb29TSzRyK3NjRERvN0hQYTlyZnR1QVNKUWdnaGhCQzNGd2tUaFJCQ2lLdGtDMVVzRmdzcWxRcXoyYXpjdG9XSklDR2l1TGtVN1ZwZU9GUXNYTFVvaEJCQ0NDRnVMeEltQ2lHRUVPV2djUEJTT0Z5VXFrUnhNM0pXblZnMFFKUWdVUWdoaEJEaTlpUmhvaEJDQ0ZGT2lnWXdnRlFsaXB1YXMrQlFRa1FoaEJCQ2lOdWJoSW5pbHVmdjVrMm1JUmN6SmY4Z0grVGhTM3ArTmthTHVjUnpWWUNIMmcwQXZkbmdNSzVHaGJ0YWl3WEljekordlZWeXI4Q2wvS3d5Mzg5TDQ0N2VsRitLVisvYXFhRDFKTkM5QW1kelVtN2dMSVFvdmFMQmkyMzVzeEEzSS9uY0ZVSUlJWVFRaFVtWUtHNXBqU3ZXNE0yR1BkbDc2U1N6VHE0djhmeDNHajZJdDlhRE9hYzI4bGQ2WExIbmhsZW96Q2N0K2dMd3l2NjV4T2VtMm8xM0NHbklzUHIzWWNiQ285dW1YUG1UdUVyaEZVSjRxdGFkTkEyb3hhdjc1NUtvenlqVC9WOXZjRC9OL0d0eFBpZVY2U2RXY3lZNytSck4xSkc3V2t2UDBDZ2VxZEVhdmNuQXNBUGZvelBtWHJmSEY2SzhTQmdqaEJCQ0NDR0V1RldvYi9RRXhPM0xSK3ZCeU1oSCtLWDlVTVkyNlUyQXUwKzVYbCtyMGpDMC9uMzR1M25UclVvemVvWkdGWHQreDVDRzFQV3RTcWhYSU84M2ZwUVFqNHJsT3AvQzNGU2FxL3FqVldsSy9WaDNCamNnS2pBY041V0cvdUZkeWp6WGVyNVZjVmRyQ2FzUVRMSStzOHozdnhxK1drOGVxaDZOdDhhRFFQY0t2RmEveDNWOWZDR0VFRUlJSVlRUVF0aVR5c1FyNU8vbXpiZHRoeFI3amdYSU1lYVJZY2poMzZ3RURxU2Vaa2Z5Y1l3V1U2a2VZMURFUFhTdjJzenUyT1JqeTlpVmNyTE04L1ZVdS9ITEhVT1YyNnN1SE9TcmZ6ZVcrVG9BSHpSK2pCWUJZVmQ5cmQ0MTI5RXFNQnlBcHY2MWVMWjJKNlllWCtWdzNuUGhuUjFlQjJlR0hmak9ydXJPYURIeHlUOHJHTmYwQ2JRcU5jK0ZkeVl1TzhWcHhhR254bzNuYW5kV2JpK0kyMGxTWHRrcStFckxSK1BCVCsxZnZhcHI2SXk1OU5zMW8xVG5Mb2piUmNmZ2hsVHk4S1YxcFFoYUJJUnhNTzFNcWU1YnpTdUFpbTdlQUp6SlNpYmJsSGZGYzc0U2wvS3ptSFZ5SGU4MGZCQ0FWb0hoZEtrY3lSK0pNZGQxSGtJSUlZUVFRZ2doaExDU3lzUnJTSVcxK3E2YVZ3QWRncTFMWHI5cTh4S3RLMFZjOFRVSDFya0xMNDE3K1UyeWpBTGNmV2dXVU12dVdJZVFCbWhWWmY5VXF1eFpzY2h0ZjZmbnVhazBlS3JkU3Z5anduRVo0ZkhNQy94d2VndGczY1B3elFZUEVPemg1M0RlMDJFZGxNcklZNW54L0hwdWo5TzVhRlZxNWZIYzFaZXplQStOMW1FK2JvV3FCMjNIYkhzc1hrOTVaZ1BmRjd3R0FBUHFkRVZUeXZlcmdWODE1ZU9qR1dmTGZXNmxzU3ZsQkR0U2ppdTNudy92Z3ArYjF3MlppeEJDQ0NHRUVFSUljYnVUeXNUcnpOL05teEdOZXZIVnZ4dFpkZUZnbWU4ZjZGNkJaOEk2WEhGVjRkWHFITklJZFpIUXpsZnJSYXZBT3V5K1ZMYUt5ZTNKLzlDMlVsM2w5cGFrdjB1OHo5ellQK3h1Ti9RTHBWMVF2V0x2c3lMK0FNMzhheEVWR0k2Zm14ZEQ2blpqN05IRnluaWRDcFc1cjFvTEFISk1lWHoyeis4dW03VThXZXRPSHFuUjJ1SDRsQmI5WEQ2K0dwVlNGYW96NWpKNDc5ZktXRXpHZVU1bkpkcWQzNjFxTTl6VldzNWtKM00wM1Q3QWkvU3ZRVzJma0dLZnJ6UGJrditoVi9YV2hGY0l3VWZyU1UzdlNwd3V4ZDZIMFlXQzczMlgvaTN6NHhaV3VHRk5XZjE4ZWh0UkFlRVlMU1lXeHUzRVlEYmhXY1pyNVp1TnBXckNJNFFRUWdnaGhCQkNDTmNrVEN3bnUxSk9zaUordjkweGQ3V1dTaDYrTlBXdlNmdmcrbmFWYWdQcWRPV1VMb0VUdW90bGZxeDdxelZuYzFJTUozVUpWejN2c3VwU3ViSHlzY0ZpVXA1VGw4cVJaUTRUZHlRZkp5TS9oNFlWUXptWmVaRkRKVFE4QVdzd1dKakpZaTR4VEFTWWZtSU4wNktlNDkrc1JMNDRzVVk1cmxHcGVhWGV2VXBBT3ZQRU9wTHpydCsrZ0hzdW5YUjRUcDBxTjhKZHJlWHZqUE44VXlROEhSRGV4V21ZcUZWcDhGQVgvK1c4OE93dTZ2cFc0ZmNMZjVKdk11S2o4WEE0eDRLRkhGTStZRjM2M1RLZ05nQ1pobHorempoZnB1ZFdWQU8vVUNZMGUvS3FyZ0Z1REtqVGxRRjF1cGI1bmxPUHJ5cFZZQzJFRUVJSUlZUVFRZ2pYSkV3c0oybjVXUnpMakhjNnRpbnhLSXZPN21aVTQwZXBVckMwVjQyS3A4UHVaUFNSUmFXNmZwN1pnTmxpd1V2ampob1ZRK3AyNTgwL2Y3aXVsVllSRmFwUXc3dVNjbnRuOG5FNmhUUUNJQ293bklwdTNtUVljc3AwemFNWjV6aWFjYTVjNStsTWhpR0h0dy8rNUJBVTlxN1psakNmWUFEV1hqeHN0NXpXbWFYbjk3SSs0UzhBYXZrRU1ieFJMd0RHSGxsRVFwRXV5VzBxUmZCY2VHZk1XSGg1M3pjQW1DM1g1djE2c0hvVWZjTTZsdXJjUjJ1MGNUbFd1UE4wbTBwMWxhWGNCOU5PMnkzckxrbWUyU0ExZ0VJSUlZUVFRZ2doeEMxSXdzVHJKRDQzbFk5amZ1T3pxR2VWS3JqRy9qWHgwWHFRYlN5NXFZVUtGU3ZqOTlPN1pqc0F3bnlDZWJCNks1YWUzM2RONTExWWw4cVJ5c2VaaGx6V0pmeWxoSWthbFpxT0lRMGRxdXh1bEtiK3RSZ1IyYXZFOHdvdnUrMVNPWkpPbFJ2WmpTK00yOGx2aFY1am5WR1B6cWdIclB0aDJpVG42VWpRcDl2ZE43MVFzRnA0ekZsRjRIOVJ4NUNHeXNlZFFob3A3M1ZwdkhmNEY1ZmhPbGpEeHVPWkY2NXFmbVdWbHA5MVhSOVBDQ0dFRUVJSUlZUzRGVW1ZZUIyZHpVbmhjRnFjMGdsWmpZcHduOG9jS1VWakMzZTFsbVh4KytsV3RablNYZmVKV3UzWmtYejh1aXpMMWFyVWRDZ1VMdTFLT2NHeGpQT2s1V2NyalV1NlZtNzhud2tUTlNwVm1mZlVjMVo1cDFWcm5KejUzM01vN1F4NmsrR3FyMk9ybkt6cEhVU0xnaVhPMTBKS25xNzhyNHJiQUFBZ0FFbEVRVlRVVmJsQ0NDR0VFRUlJSVlUNDc1QXc4VHFMelVwVXdrUUFQL2ZTZDZYVm13eDhHN3VaWWZYdkE2eFZkUzlHM00zNG1GL0xmWjVGUlZlcWc2L1dVN205TGZrWUZxeE5WSHFHUmdIV2Fza3duMkRPbEtLeHgvVjBMRE9lMDFsSnBUN2YzOTJIOXFYWWg3R3dCMEtqMEJseTdZN1Y4Z2txMHpXdVJteFdFckZGbnFOV3BjRm9NVjNSOVI2dDBVWnBzeE9mbThyNmhDTk96d3YyOE9YK2FpMEJpTXRPNW8rQ1BRa1RpeXo1RmtJSUlZUVFRZ2doeEsxQndzVHJ6R0MyRDNmS3NvZWVDaFZia3Y2bWMrVkltdnZYQXFCVllEanRnK3F4TStWRXVjNnpxTUtOVnk3bFp5bk5PTFlsSDFQQ1JMQldKeGJ0dU94S20wb1J5cDZEQUI4ZVhjekJ0RFBsTk9QTGRxV2NLRlBGWkQzZnFtVU9FKyt0MnF5czA3cm1Sa1krVExZcGoyLyszVVJhZnJiZDJFT2hyV2dXRU1hRW1OOGNBc2NRajRyY0VWeGZ1YTAzR1ZqbVlqbDlxOEJ3SlV3OGxobnY4cnlyNWE3VzByaGlEUzdrcGprc0p4ZENDQ0dFRUVJSUljVDFvNzdSRTdqZEJIbjYydDFPelN2OVBtNjJTckhaSjllUmJ6WXF4d2ZXdVF0dmpYdDVUTStwaW03ZVNsZGZzRllqMmlMUWs3b0VMaFlLZHpxR05GVDJoTHdXN3E3U3hPNVBmZDlxMSt5eHltSmR3bC9zU3JuY3pYcjF4VVBzVC8zM2hzM24zcXJOYUI0UXhoMUI5Wm5RN0NtNzkrVGg2dEU4Rjk2WkZnRmh2TjJ3cDhQN05hQk9GelNxeTk4YWdqenNQMmNMQzNTdm9IeWNrcWNyeDJkdzJkMVZtdkJqdTFkNHYvR2pkdnQydXRLamFuTmVxOWVERHNFTjhYTXJmZVd2RUVJSUlZUVFRZ2doU2lhVmlkZVJScVcyMjRjdTMyd2tOaXV4ek5kSjFHY3dQMjRuL1dwYnUvY0d1UHZRdDNaSHZqeTFvZHptV2xqSGtJWjI0ZEsycEdOMjQ5dVNqdEdub0RGTVJUZHZXZ2FHWDdNZzdlVzYzYS9KZGE5RVNwNk83MDV2QVdCandoRWlLMWFuWFZCZEFKYWMzWTJQMXBNVHVvdlhySU96SzFVOS9YazJ2RE1BRnVDclV4dnN1bjZ2Uy9pTHU2czBwWnBYQUswclJUQzRYamRtbkZnTFFPdEtFYlN1RkdGM1BUODNiNWRMcGdNOUxvZUpTVmU0dExtNlZ5QjNoalFnTlMrTGRRV2RzZ3ZMTk9RcSsxazJEd2pqbDdnZHhWNnZmWEI5R2xlc1FaZktrV3hMUHNhbi8veCtSZk1TUWdnaGhCQkNDQ0dFSTZsTXZJNTZoa1pScVZBbDEvYmtmekJjNFo1Mnk4N3ZzOXVic0Z2Vlp0VHpyWHJWYzNTbWE2RWx6aGR5MC9pM1NBQzZ0VWk0V1BqODhwYWNsMm4zeDlaWitVYklNT1N3N1B3K2xwM2ZSNWFUZVp6TlNXSFIyZDBzT2JmbnVzMUpvMUx6UnNNSGxPWXpTOC92NWMrMDAzYm5aQnZ6R0hkMGlmTGEzVjI1Q1UvVWFvK24ybzBYNnR5bG5IY2hOdzJ3VnNSVzlxem85UEdDUGZ3Y3ppK0x4aFZyTUwxVmZ4NnYyWjc3cXJWd2VzNC9oYnBDUi9oV3NldWlYWlM3V2t0OXY4dlZxZ2RTVDdzOFZ3Z2hoQkJDQ0NHRUVHVW5ZZUoxY20vVlp2UXRxQ1FFeURIbE02K0VDcXZpbUxFdzQ4UmFwZUpNallyQmRidVYreEpqVzFNVm0yM0p4eHpPaWM5TnRXditFVjBwM0s1WlMzbDZjZThjdXovenIrSTF2QnBWUFAwZC92Z1hkTFVHQ1BHczZEQmVxWmpsd3VYbDZiQU9SRlNvQXNBL21SZjQ2ZlEycCtkZDFLY3o2ZStsR0MxbUFCNnYyWjZPSVkyVXhpbkhNdVA1NmN6bCswYjRWbkY2bmZBS2xRRnJCV1I4Ym1xWjUzczg4NEt5WkwrV1R6RFZ2QUljenNrMDVDcEJwUm9Wa1JWcnVMeGVBNzlRM0ZRYVpVNEgweVJNRkVJSUlZUVFRZ2doeXBNc2N5NG5sVHdxMExoSXlPR3BjU1BVdXhJZGdodFFweUIwQWNnekc1Z1lzNVJMVjduSDNLbXNCRlpkT01nREJRMHd3bnlDZWFoNkszNHJ4eVlZUmFzTXR5Zjk0L1M4YmNuSENLOFFBbGk3Q0hjSWFjaXFDd2ZMYlI3L0pXNHFEYk9pQnhaN3pvUm1Uem9jTzV1VHd0QUQzOWtkMDZyVVNoVmhVVnExNDVoR3JYSDVtRkdCNGZTcUhnMkF6cWpuazM5VzJDMXZMaW9tNHp4Zm5kckE0THJkQUhnaDRpNm1IVjlGa0ljdk0wNnN0WXVsSTN5cnNLV2dVN09ObTBwRERlOUtBQ1RvMDlHYkRDNGZ5eFdEeGNSZjZXZHBGUmdPUUx1Z2VrNHJPWTluWGxDQ3hrWVZxN1AzMGltbjEydGVxRlA2U2QxRk1vdDAyQlpDQ0NHRUVFSUlJY1RWa1RDeG5MU3BWSmMybGVxV2VONEozVVdtbjFqRCtaeEw1Zks0UDUvZVJ0dEtkWlVtR1kvWGFzK081T01rNVdWZTliWFZxT2dZMGxDNWZUbzdpZk11cXMrMkpSMmpYKzFPU2dEVnBYTGtMUnNtRm1hMG1MRVVCSFlxVkdnTDlwWXN2SHhkbzFLN3JCanRWN3NUL1dwM2NqcldyVW96dWxVcFhaZm9FSStLREsxL0h5cXNGWG1mSDE5VnFyQjZYY0pmaEZVSW9VZlY1bHpJVGVWRTVnWGUrUE43Y2t6NWFGUnFqQll6V3BXYXVoVWNLeFBES29Rb2UybitxMHNvMVR4dENrZWNCMUpqbFRDeFRhVUlwMkhpc2N4NHBmbEswZEMrc09ZQnRaU1A5NmZHbG1sT1FnZ2hoQkJDQ0NHRUtKbUVpZGZKcnBRVHJFdjRpME5wWjhyMXVucXpnUzlQYldCazVNTUFlS2pkZUtudVBYeDBkTWxWWDd0bFlEZ1YzYnlWMjBVYnJ4UjJLVCtMdnpQT0UxbXhPZ0FSRmFwUXc3c1M1OG9wTlAydit1VFljdllVVk1tMXFSVEI4RWE5QUJpODl5c3U1VnM3ZFQ5VjYwNTYxMng3emViZ3J0WXlJcktYc3JSODJmbDlKUVpwS21CUTNXNnN1bkNRcjA5dEpNdWc1N2Z6ZS8vUDNuMkhOMW51YndDLzh5WnB1dmRlbEZIMjNuc0tSOFN0UHhSVUhJZ0RGVDJDZTZHaUhQY1dCUlhYT1NwT1FFRmtVMHJacTJ4Szk5NjdhY2I3L3Y1STg1SzBTWnNPU0F2MzU3cTRUTjc1dEUwaXZmayt6eGMxUnAxOGpGRVNrVnlaaCs1ZVllanFGUW9QcFFaVnhscDVmMy9mYVBueHFmTHNKc2RwMmNUSElKNFBXdzlZakxXYlZ4ajhYRHhRb3F1eU90ZHkzY1RPbnNGd0ZkVFFpdGFWa0Q1cWQ4UjRCTXZQOXhjNXI1czJFUkVSRVJFUjBhV0tZZUpGMHNrakNMVXRtQWJxaVAzRjU1QlFlQWFqQXJzREFBYjdkY2FZb0I2SUx6amRxdXRhVG5HV0FNUVYySjdpYkxZai82UWNKZ0xBcEpDKytMYXUyN0V6WFJNeEJHT0RlanA4dkt2UzlyVGpDeUd4TEIzSkZZNTM5TzdyRzIwMVpSNHdoWDZIUzFJUjR4R0UweFhaK0Q0MUR1NUtGOHlLR1lzZlUrT3RBa0N6a1lHeG1CYmFIMU5EKytPdnJBUDRNbm1yemZzZExVMURkNjh3cUJRQ2hnWjB0WnJxUERMd2ZDWHU4YktNSnNldXNwaWlyYmNJRXd0cXk1RmVYWWhvOTBBb0FBeno3OXFncTNOR2RSR3FETFh3VUdrZ1FJRnVYcUU0VnUrZWcveGk1UHJQb3RvS3BGVGxnNGlJaUlpSWlJamFGc1BFTnJJdSt4QlduTnNNd0ZRZEdPSHVoMytGRGNRVm9mMGdRSUZ3TnorODNIOG1saHo3RFVkTDA5cjgvaXZPYmNZQXYwNXdWNW82M2M3dE1obUhpbE5RYlZGcDFoeWVLbGNNQytnaVB6OVZub1hDSnFiTjdpbzhqWG5kcHNoVGZTY0c5OGIzS1RzYVhiZnZZZ2pTZUZ0MUhXNVA5aFdkdzlxc0F3NGZQN2ZMSkp0aDRqY3AyM0dtSWh0bkszTGg2K0tCRi92ZWhHajNRUFQyanNUaXhGVU51bDVmRXpFVWdLbENzYUNSbjJ0aWFUcHVqakpWVlk0TWpKWER4QUNObDl6b3BVUlhaZFZaM0I1ell4UUFNTlRyWW42Z09BWFI3b0VBZ0tFQkRjTkVBRWl0S3BERDZ1N2VZVGJDeE03eTQzM0ZyRW9rSWlJaUlpSWl1aEFZSmw0QXRhSWV5Wlg1V0hiMkh4d3NUc0dUdmErRkFBWFVDaVVXOWJvYWp4NzR1c0UwenRZcTBWWGgyNVFkZUtEYlZBQ0FuNHNIN3VnOEFaOG5iV3pSOWNZRjlZVEtJdnpwNVIyQjM4Y3RhdFkxL0Z3OE1OQXZCZ2Zic0tQdWlJQnVWczg3V1hTYXRpZTl1aEM1TmFVWTROY0pHa0dOY24yTlBHM1dRK1VxQjFTcFZRWEkxNVpaYld0dmZzM1lnNDI1aVREV2RXRzJsRkI0RmdEZ29kTEFJSnIyZC9FTXhxdjliOEZMaVQralRGOE5BT2pqRTRsZTNoRUFnREo5TmY3T09XejNmaWZLc3VTS3dNRituZUdwY2tXbFFZdnhGcFdlKzRwdE4wT3B6MHZ0SmordXJCZHVIaWcraHh2cW1zZjA4NDJHU3FGc0VEaW1XWVNKUGJ6Q3JmWUpVR0NRLy9ubUszdnNOR2doSWlJaUlpSWlvdFpobUhpQjdTazZpKzlUZHNoTk5yeFVicGdmK3krOGR2eTNOci9YaHB3am1CRGNXdzZLL2hVMkFOdnlqdU4wUmRQcjJkVTNPYlJ2MHdjNVlGSkluellORTgxckVqWWxYMXVPUCtzcS9uWVhuY1h4c2t4OE0vSWhhQVExVHBWblllbUpQd0FBM2IzQzhNYkEyd0FBRzNPUFlsMzJJUVJwdkhGdHhCQUF3Sm55bkVidjgyRHNOTXp0T2htQWFlMUNzemNHM2laWFpIcW9OTTM0Q2h0WHFxOUdhVjBvYUUrVm9SYUxFMWZobGY2M0lNWWpDSjA4Z3JDay95MTRNWEVWU25SVnVOT2k0Y3VhclAzUWlRYTcxekpJUnNRWG5zYTAwUDV3RVZTNE1td2dmcy9jaXhsMTN4OEEySm52MkhSNmI0c3dzVXhuL1RXY0xzK0dUalRBUlZEQlZWQ2p0MDlrZ3dyZXRLcEMrWEUzTCt1R01EMjh3K0dsTWwyLzJxakRzZEowaDhaRVJFUkVSRVJFUk0wak5IMEl0ZFlmbWZ0dzJxSkJ4VkQvTGhnVDFPT0MzT3ZUcy8vSUZWMEtBUE83VDROU0lUUnJvbkdrZTRBOGhiVzFoZ2QwZzRleTdjSTByYWkzK2xPL2VzMHNxNllZWHladnhaZkpXM0c4TEJNQTRLazJOU2lwTWpSY1E5QlNRVzI1Zk82UkpxYWsrNmpkNVduVWxzMXFBalJlOG5iM052ejZIVlZoME9LbHhGVnkxL0JJOXdBczZYOHJyb3NZaWxpdk1BQ21yL1BQcklOTlhtdGIzbkg1OFZYaGd6QWxwQzhDWER6bGF5U1dPUmJjK2JwNHlJOUw5ZGFWdVFaSnRHcXlNdGkvTStwTHJ6NC9sZHJmeGRQcSt6M1V2NnY4K0VCeE1ndzJLamVKaUlpSWlJaUlxUFZZbVhnUlNBQ1dKVzNFdTRQblFLaHJFZEhhTlEzdHlhd3V3bThaZXpFemVoUUFJTm85RU5kRkRzWGFUTWZYNVpzYzBzZnErZi9TNG5HeUxwQnp4UFdSd3pERTM3VGVvb3Vnd3BpZ252Z245NGpENTlzalFzS3MrQStzdGwwVlBnanp1azVwOHR4Z2pZLzh2Vytxc3E4NS9wZTJFeWZMVENGWUw1OEl6TzQwRmdEdzFzazFLTmZYQUFDdUNPMkhDY0c5Mit5ZWdHa2R5S0xhaWtiWG95elgxK0RGeEZWWU9tQTJRbHg5RU83bWg3dTZUSlQzcjB6ZTJtaFZvdG5KOGl5NVFZcWZpNGRjaVFrQTY3TVBPVHptY0RjLytYRmVUVm1EL2NmS010RGZ0eE1BVXpPVnIrdnR0NnhNQkV4ZG5jM2QwVWNFbnAvK3ZydndqTU5qSWlJaUlpSWlJcUxtWVpoNGthUlZGV0I5OWlITUNCOE13TFNlNE8yZHgyTjUwcVkydjlmUDZic3hOcWluSE43Y0VqMGF1d3BPUXdMa2JyZjJDRkJZQlY4NjBZQzFtZnVoRlIzdlJPMGlxT1F3RVFBbWgvWnBWWmhvN3E1c0VHMVhJVG9pMmlOQWZweGRVOXppNndDbWhpYy9wZThDQU93cU9JT3N1dXRaVG1jK1haNk5JbDBsQUVBQkJYSzFwU2pWdFYySWVYM2tNSXdJak1YNjdFUDRLK3VnM1o5UGlhNEtMeVd1d3VzRFpzRy9ycG9RQUk2VXBzbHJMRHJpNS9UZFdOanphZ0RucDNOWEcydXhJY2Z4bjJ1WVJaaVlXVlBVWUg5aWFUcGd5aExsNE5KeWJkRWFvdzRGdGVWeU01MnVuaUU0WEpLS0NEZC9STGo1QXpDOVhnOFV0OTIwZWlJaUlpSWlJaUt5eG1uT0Y5RVBxZkZ5RXd6QXRLWmhyRmZiVENlMlpKQ00rUFRzQnJsbXpVVlE0WjZ1azFIalFCWGtBTDlPVnFIVDNxS2taZ1dKQUhDNEpCWEZkVUVhWUdxV1lWbVYxbHh1U2hjQVFLMERWWFQyOVBPTmxoK2JwLzYybEFnSlA2YnR3bzlwdStRZ3NUR0paZW40TVcxWG80MU9tc3RmNDRrQUYwL2NIak1PZ2E2TmQ2ck8wNVpoVGVaK3EyMGhyajd3czVoMjNKVDRnbE1Odm0rL1p1eHh1TExXVmFtMmVnMWtWamY4dnAydHlFV3R4V3ZOWEtWbzZWeGxIazZVWmVMSHRGM1lXOWRrWlZSZ2Qzbi9nZUlVcTJzUUVSRVJFUkVSVWR0aW1IZ1JWUmxyOFYzS0R2bTVBQVVlakowbVQ3OXRTOGZMTXJFNUwxRitQc3kvS3pSQzA0V29rMEtzRzYvc3lEL1o3SHVMa0xBOS80VFZ0c2toTFcvbzRsNVg4VmUvQTdDakZBQkdCTVFDTUhYYVRxcklkZmpjSUkwM1puVWFnNjZlSVJmZ3A5Unk1dW84b3lRaXQ2YWswV083ZW9aZ2RzeFlxMjJocnI1NHBkOU1xNllvamRFbzFRMm1WRGVuSTNsM3J6RDVkWjVaVTJ6eloybVVSSnkwV0Z0MGdJMHc4WTBUcS9IYzBSL3hVL291Wk5TRm01YnJqOFlYbm5KNFRFUkVSRVJFUkVUVWZKem1mSkZ0emp1R3FXSDkwY01ySEFEUTJTTVlWMGNNd1pxcy9VMmMyWHhmSjIvRE1QK3VjcU1LcGFMeDdOaGQ2WUlSQWVmWG5xc3dhSEdvaFoyWU4rY2V3dzJSdytYbkU0Tjc0NytwY2MxcUJHTm1ybWdyYlVaNFpXbDBZQStFdVBvQUFJNlVwRFdyT1llL3hoTXpvMGRoWnZRby9KcXhCd2JKaU9zaWg5azgxaklVL21UWVhMdGY2NEw5S3gyK3Z6M0JkZFdJT2RyU1JyOGVQeGNQUE5QbkJubHE4b215VEhUM0RvZEtJU0RTUFFDTCsvMGZYamo2VTZOTmFRUW9zS2puTlloMkQ3VGEva0MzcVVpcktrQnlaWDZUNHgza2Q3Nmh5cW15TEx2SEhTMUpoVVpRWVc5UkVuWTdNQTA3M00wUE1SNUJBRXpOZWZZWEpUZDVEaEVSRVJFUkVSRzFIQ3NUbldCRjBtYXJLcTlaTVdNUW9QRnE4L3RVR1dyeDVia3REaDgvTnFpbkhEb0JRRUxoNlJaM3hjMnFLY2JaaWh6NWVZREd5K2EwMWFhNEtWM2tLcnc4YmNPbUhVMXhGZFJXVFVlYTB6QUVnRlVuNm1KZEpkUUtGVndGdGMwL2x0ODdqWjFqWEFWMXF5c2NQVld1OEZLWktnclRLZ3ZzSHVmdjRva2wvVytWT3krZnJjakZ5OGQrd2Nkbi9wWmZmWjA5Z3ZGUzM1dmxkU2x0ZVRCMm10VWFtT1lPMmk2Q0NzLzF1UkZocnI1TmpubEVZS3o4K0dDSi9jRHY5OHg5ZVBiSUQvZ2pjeDl5dGFWTlh0ZHlmYys5aFVtYzRreEVSRVJFUkVSMGdiRXkwUW5PVmVaaFUrNVJUQXNkQU1BVWVOM1hkUXFXbnZpanplOFZWM0FLRTBQNllMQkZaWmc5YlRIRjJkS1d2R09JOVFxenVINGZIQ2xOYTlZMUxOZVVUSyt5SDV6Wm9nRHdjSThyRVZnWDFCNHZ5OFRoWnQ3ZjEySmR3WHh0T1E0VUo5dXQxclRYemJrK3k3VXJYUnlZZWw2ZjVmY2t1U3JQNWpFQkdpOHM2WDhMUXV1Q3ZxTGFDaXc5OFR0MG9nSGI4MC9BMThVRGQzV2VVSGU5TUR6ZjV5YThjdXdYcSs3T0NnQVBkYjhTVXl4ZUY1dnlFaEdYZnhJdjlyMFpTb1ZnQ2l3SDNJb1hqdjZFYkR2VHJmdjRSTXFCWTYyb2I5TUdLZU10d3NUNlUrdUppSWlJaUlpSXFPMHhUSFNTNzFQaU1DcXdCN3hVcmdDQTRRSGRNQ0tnRy9iVU5aVm9TNStmM1lnUGh0NE5WOEYrOVZtb3F5OTZlb2ZMejR0cUszQzhMTE5WOTQzTFA0Vzd1MHlTQTdPUmdiRndTM0p4cUJHTW1XVnpqYlBOV090UUFlQytibE14SnRDMG5wNU9OR0RaMlg4Y1B0OHNRSE8rR1UxQmJUbnl0R1YyS3lUdGRYT3VUNEJDN3F6ZDNTSnNkZFRVMFA3eTR6UGxPUTMyOS9RT3g1TzlycE1ickpUb3F2Qmk0aXFyTlE1WForNkR2NHNIcm8wWUtwL1QxeWNLQit1Q1VyVkNpUVU5cG1Oc1VFLzVuTU1scVZoMjVoK0lrUEJWOGxiTTZ6b0ZnS2tDY3VtQTJYajc1Rm9rbHFVM0dJLzVIZ0N3cHpESktyQnNqVDQra1FpdG03NWVvcXZDNFpMVU5ya3UwWVVnU1MxWjVJR0k2TktpVUxTbkZhaUppSWlvcFJnbXRsQ3B2aG8zeEwzZDR2TXJERnJNU2ZpNDBXTStTOXFJejVJMnR2Z2Vadm0xNVpnVi8wR2p4K1JxUzF2MTlkaFNaYXpGTGZIdjI5Mi9weWlwMFh1cUZBSkcxb1dKV2xHUFUrVU4xOXJ6clZzUEVqQTE4QUJNbFo3Lzdqa0R3K3ZXZjVRQWZIVG1iNXVkbDdYRzg5TmlJOXo4Ryt6djR4TWxQeTVvd1RSclcwUkl5S3d1UXBSN0FJWUhkTU9zVG1Pd0x2dVFWYWZ2K3RRS0phSThBbkJkeERBNVlLMHdhQnQ4VDY0TUc0QzVYYWRBVmJjK1pvbXV5bTdWNE1ya2JRaHc4Y0lnL3hpOGVXS05YRFhxcTNiSHMzMXVzS29xUFZ5YWhxVW4vcENuNTYvTFBnUXZsUnR1N1RRYUFPQ3Rkc1BpL3YrSGIxTjJZSFhtUHZtODNqNlI4czhCQVA3TVBnQUFHQi9jQ3cvR1RuUDhtMmFEeW1JTlVCOFhkL3gzeklKR2p6OVZubzJYRTM5dTFUMkpIR1VaSHBvZk0xQWtvc3VaUXFHQUpFbFdnU0xEUlNJaW9vNkpZU0sxVzlQQ0JzaGg0WjdDc3pCSUlxNkxIQWFEYUlSUk1zSkw3WTRaRVlNQm1JTEVvdG9LOVBLT3dJSWUwK1hwdlFDd01ua3JkaGJZN3ZKYlVGc3VWd2xlR1Q0UVBtcDNsTlJWRklhNys4c2RoYk5xaWxIZGpJcktwdnlkYzFpdTdETTNlTkZMUmprUXJjOVdWZW1QYWZIeW1wYkJHbTg4R0RzTkEvMWk1UDFaTmNWWWN1eTNSdGNlZlAvME9nUnF2T1JqK3ZwRTRiR2VNK1IxRmdGZ2YzRXkzanl4R3ZxNnRSTE5ma3JmQllVQ3VDWGFGQ2dLVU9DdXpoTXdJcUFiUGptekFVVzFGVmFCNGJHeURMbTZWS1VRR3EyVWJTNEJpaWF2NTBnM2M2TFdzZ3dPNi8rcGZ3d1IwZVdnZm5obytjZldNVVJFUk5UKzhiZHJhcmVtaHcrU0g2K3JhNXh5UldnL1JOcW9JSXd2T0EwUkVtNkxHU3NIaVVaSnhLZG5OMkJMM25HNzk2Z3g2ckMzNkN4R0JNUkNnQUpqZ25yWVBHNXQxb0hXZkNrTnJNcytoREEzUDh3SUh5dzNaRkVybEZBcmxFMmVXeXZxOFVQYUx2bDc0cU4yeDN0RDdvSzcwa1UrNW1ocEd0NDhzUVpWUnZ0ZG1nRlRNNVZjYlNrRUtEQTdaaXh1aUJwdTFaVjZYZlloZkhsdWkxWERJRXMvcHUxQ1lXMEY3dTgyVmE0VTdPVWRnWm5SbzNDNklsditXWW1Rc0RKNXEzeGVwYUVXNmRXRlRYNnRiYWtsRFh5SW1zTXlPQlJGRVFvb29GUXBJU2dFcUZRcUNBSjduaEhSNVVzVVJSZ01Cb2lTQ0tQQkNCRWlGQXFGL05uSVFKR0lpS2pqWUpoSTdkYnJ4MzdEUy8zK0Q4bVYrVGhUMXhuNlZIa1dBbDI4NEtKVVFRRUZpbldWT0ZCOER0OG03d0FBdkhWeUxkNGZjaGNNb2hIdm52b1RKMjFNamE3djR6TWJvTzJxUjErZktIaW9YZVh0V3FNZXVUV2wrRHZuOEFWcDd2SGx1UzM0SytzZ0J2ckZJRWpqRFJmQmZwQW9Ra0tOVVllTTZpSWNMazYxQ2duTDlOWDRLVzBYN3U0eUVTSWsvSnErQnorbXhkc05BRzFSQ1VyMDhBNlhnMFM5Wk1RWFNadnhUKzdSSnMvZGxKdUkzSnBTUE43emF2aTVlS0JZVjRubDV6YWh4cURESUw4WURQWHZpdlhaaDVCY21TK2ZzN2NvQ1hzdndQcWdSTTVpRGhETmYxeGNYT0NxY1czNlJDS2l5NFFnQ0hCeHFmdUhUdzJnMVdxaDArc2dTUklFUVlBZ0NBd1VpWWlJT2dpRnRsYmI0ZVpiM2JybkkyY1BnUzZTRUZjZmFJMzZSdGNUcksrYlp5aHl0YVdvTkdndjRNZ2FHaEhRRFUvM3ZoNEFjTytleit3MllMbFE1bmFkalBpQ1V6aFZudDJpOHpXQ0drc0h6b0pTSWVDZGszODJ1M0xRVysyR1I3cFB4NGFjdzloZm5Bd0FjRldxOFZEc3YvREI2ZlV3MUpzbWZibjVjY1Fqemg0Q1hTQ1dRU0lBdUxtNlFhbHN1c3FZaU9oeVp6QWFvTldhL3I3R1FKR0lpS2pqWUpoSVJESWZ0VHVxRGJVTjFrZWsxbU9ZZUdreVQyczJHbzBRUlJHZUhwNmN6a3hFMUF5aUtLS2lzZ0pLcFJKS3BiTEJlb3BFUkVUVS92QTNIaUtTbGVtckdTUVNPY2h5ZlVTajBRZ1h0UXVEUkNLaVpqSlBmemIvbzB6OXBsVkVSRVRVL3ZDM0hpSWlvaFl5aDRtQ0lNRFZsV3NrRWhHMWhKdXJHd1JCa01ORUlpSWlhdDhZSmhJUkViV0FaV1dpM0ZTQWlJaGF4RVh0d3NwRUlpS2lEb0poSWhFUlVUT1pmOUUxaDRuS1JycXhFeEZSMCtwWEpqSlFKQ0lpYXI4WUpoSVJFYldBWlJkbmRtOG1JbW9kbFVvbGY2WXlTQ1FpSW1yZkdDWVNFUkcxa0hrNkhqdVBFaEcxamtLaDRCUm5JaUtpRG9KaEloRVJVUXR3S2g0UlVkdmk1eW9SRVZISHdEQ1JpSWlvaFZoRlEwVFVkdmlaU2tSRTFERXdUQ1FpSW1vbS9ySkxSSFJoOFhPV2lJaW8vV0tZU0VSRVJFUkVSRVJFUkE1aG1FaEVSRVJFUkVSRVJFUU82WkJob28vYTNkbERJQ0p5R0QremlJaUlpSWlJNkZMUkljUEVUaDZCemg0Q0VaSEQrSmxGUkVSRVJFUkVsNG9PR1NiR3VBVTVld2hFUkE3alp4WVJFUkVSRVJGZEtqcGttRGd4dUJkVUNxV3poMEZFMUNTVlFzQ2s0TjdPSGdZUkVSRVJFUkZSbStpUVlXSzRxeCt1RHgvcTdHRVFFVFhwNXNnUkNIUDFkZll3aUlpSWlJaUlpTnBFaHd3VEFlQzZpQ0g4QloySTJyVk83b0c0Tm55SXM0ZEJSRzFBa2lSbkQwR20xZFkyZVl4ZXIzZktmVnZLWURBZ0xUMERPYmw1Rit3ZVJFUkVSTlEyT215WXFGWW9NYS9MWkdjUGc0aklKZ0VLUE5obEtnUW9uRDBVSW1xQ0tFcjQvb2VmOGVHbnkyM3VUMDFMeDRLRnorRFlpWk0yOTcvKzVudDRmdkZyVnR2ZWVPZERQUFBDcTIwNlRxUFJpS1Z2dlkvSG4zb2VCb094MFdNZmVmeHB6SDFnQVhRNlhhdnZLNG9TUHYvaWE5enp3Q1BJeXk5bzFybEZ4Y1g0NXZzZnNYSHp0a2FQeTgzTHg0S0Z6K0N0OXo1cXpWQ3BHVDc1L0VzOC9md3JTRXZQY1BaUWlJaUlxSU5ST1hzQXJkSGJLd0xmRDM4SVAyZnV4dHJzZ3hEUmZxb0dpT2p5SkVDQkdXR0RjRXZVS0tnVUhmYmZhNmlEU3pxWGpJVlB2d2dBK0hyRngvRHp2WHdyK2RQU003QnRSM3lEN1g1K3ZyaDJ4cFVBQUtQUmdBTUhEeU01TlEzaFlXRzQrWVpyckk3OTV2c2ZrWjZSaVpPbnpxQnY3MTROcnFYVDZWQmJxMnU0VFhlK2t1KzMxWC9pek5sekRvMTUxc3diMFNrNnFzRjJwVklKYnk4dlpHWG5ZTzI2djNIRHRUTnNubDlSVVltYzNEejA3QjRMRnhjWGgrN1pHRUZRUUpJa1ZGVlY0NE9QUDhPU3hjOURFQno3aDVLU2tsTDh0dnBQOU8vWEIxT25UR3oxV0Zvak15c2JpNWU4QWJWYWpaZGZlQnJCUVlGT0hZK3pwYWFtNDB6U09WUlZWenQ3S0VSRVJOVEJkT2d3RVRBMU41Z1ZOUnBqQTN2Z1NHazZ6bFJtNDJ4RkhrcjBWYzRlR2hGZEp2elVIb2oxQ2tHc1p6Z0cra1lqeWkzQTJVTWlhcFU1OTg1SFdWbDVnKzN1N202SWlvekFtRkVqTUgzYUZYQnhVVGM0WnYwL20vSFppcFVBZ0tqSUNMei8xbXRRcVJyLzY0YjVmdmZkTXdjenBrOXI5TmlqaWNmeHdpdExBUUNUSjR6RG93L2YzK2p4bVZrNStHMzFudzIyUjBWR3lHR2lXcTNHa3dzWDROOVBQby92ZjFpRkxqSFJHRHhvQUFEZzBKRkVIRHg4RkoyaW8zRER0VmRiWFNNdWZqY3FxNnBRV0ZTTVdwME82Ly9aTE84cktDeENWWFUxMXYrekdXRWh3VGg1K2d6Mjdqdlk2RmpOcGsrYllqTk1CSUE3WnM5RVhId0NmdnJsRDB5ZFBCR2VuaDROampsKzhoUUFZUENnL2c3ZHp4RjMzakVMQnc0ZHdmR1RwM0VrOFJnR0RlalhadGUrV0E0ZFBvcUN3aUlBcHRmUkZaTW55UHNzWDdlV1ZDb1YvUDE4MGJ0WEQxdzdZenE2ZG9teGVXM0w5OHpqQytaandyalJqWTdGZkQ4dlQwOTh2L0t6SnNmKzN4OS93YXBmL3dBQUxKaC9INlpNR3Qva09TMGxTUklVQ2xiVkV4RVJrWDBkUGt3MGkzSUxxUHNGZnBDemgwS1hJZEVvNHZUcDB6Q0tJZ0FnTkN3VWdRRU1sSnpOYURSQ3I5TkRwOU5CcjllalZxZURYcWVEVHErSFhxK0hXUGZ6YWdzcWd4S3FhalhFMmtwa3FiUlFxVlZRcTlWUXE5UlFxVlZRcVV6UGlUcXk2dW9hbkQ2VGhOTm5rckJsV3h5V0xINFdYcDZlZG8vUHlNekNMNyt2d2EzL2QyT2JqV0hUMXUzeTQ1MEplM0RmM0Rsd2MzTnI4cnhubm5nTUk0ZWJtcmM5dXVoWkdJM1cwNFREUWtOdzM5dzUrUENUNWZLNmZRYURBY3UvL0FhQ0lHREIvSGxRcVpSVzUveXc2bGRrWmVmSXoyMkZVWit0V0lsUkk0WUJBUHo5L2JEeWM5TTAzclQwRE1WV05uUUFBQ0FBU1VSQlZDeFkrSXhWZ0JxZnNCZHZ2dnVoZkc1RlJTWHk4dk1iWEhQeXBQRUlDUXBFYmw0ZVlMSEVZRkJnSUh4OHZMRnI5MTRBd0pDNlFMUXB4MCtleG84Ly85YmtjUXFGQW42K3Z2aHQ5WjgyQTFvekwwOFBQUG40QW9mdTNSd1ptVm40OHV2djhjajhlUWp3OTIvMitlUEdqTUt4RTZlZ1Vxa3dhdVF3aDg0eEdBeklMeWhFZmtFaGR1emNoZnZ2dlF0WFRwM1M2RGtyVm42TFFRUDZ3ZHZicTlsanRFVVVKV3paSGljLzM3aGxXN1BEeExqNEJQU0k3WWJnNEtCRzcvUERxbDl4NnN4WnZQak1JdjQvaTRpSWlPeTZaTUpFSW1jU2xBTEN3c09RbVprRkFNakx6WU92ajArVDFUaDBZU21WU2lqZGxIQjFjN1c1WHpTSzBPbE5RYU5PWHhjNjZuU21BRkt2YnhBMk5NWmdOTUpRWTRTMmllTUVwV0FLR0pWS3FOUXFLRlVxdUtoZFRJR2pVaW1IamtxbHNva3JFVjE0YysrNlhhN2VxNjJ0UlZaMkRuNWIvUmZpNGhPUW1wYU9aY3RYNHNuSEg3RjVyaUFJRUVVUlAvKzJHcU5IRGtkMFZHU3J4MU5WWFkyRVBmc0FBQ0hCUWNqTEwwQmMvRzVNdTJKU3E2NWJXMXNMVVpJd2FzUXdoSVdFSUNZbUdqVmFMZGI4dVI3Wk9ibTQ3cHFyRUJFUmpocXRGbXFWU3Y1cy8vU0R0d0FBaTVlOGdhcXFhcnkxOUdYNW1xOHVmUnNscGFWNDk0MGxBSURYM255MzJlUGF1LytnM1hVY2JabDcxKzI0Y3VvVTdOMS9DQUN3WTJjQ2RzVHZ0bm5za0VFRE1LQmZId0JBYVdrWmppWWVkL2crSmFXbGplNzM4ZkYyK0ZxT0tpc3J4eXRMMzBaK2ZnRytXUGs5bmxyWS9MRFMxOWNIenp6eFdLUEh1THU3NFlkdlZnQXdWZWdWRlpmZzZMSGorUGI3bjFCU1dvclB2L2dhdlhwMHQxczVLZ2dDS2lvcXNXTGxkMWo0NlB4bWo5R1dJNG5IVUZoWWhPRGdJT1RuRitEa3FUUEl5czVCUkhpWVErY1hGQmJoM1ErWEFaQ3c0dE1QRUJoZ080alY2M1hZZi9Bd2tsTlM4ZTZIeS9ERXZ4OXhlRG83RVJFUlhWNllkQkMxRVY5Zlh4UVZGYU9tcGdhU0pDRXpNd3N4TVoyY1BTeHFoS0FVNEtwMGhhdXI3YkFSZ0Z6VmFEQVlZTkFib05QclRJOE5SaGowZWhpTXhtYUZqcUpSUksyeEZvNzBSQlVFQVlJZ1FLbFVRbEFvb0ZRcW9WQUtVQXBLS0FVQmdsS0FTcW1TdHdtQzZSaWxvSVNpN3JFZ0NKeXVSbTFDbzlHZ1MrY1lMSHJzSWRUVzFtTHYvb05JMkxNWEZaV1ZOcXNUL2YzOUVCSWNoT01uVHVHalpWL2dqU1V2dFRxWTJCRzNDenFkSHAyaW96Q3dmMStzL25NOU5tN2UxdW93Y2Q1RC83WTVyZHRzOWRwMVdMMTJIUURndW11dXdqMXpacmZxZm83cTFiTTdIbnBncnNQSDkrd2VpODFidDZPbXBnWUFzUHJQOVhhUDlmUndsOE5FczdHalIrTGhCKzl0MldBdENHMzhtVk5SV1lrWFhsbUsvUHdDZE92U0dZODhPSzlOcjIrUFFxRkFZSUEvSms4WWgraklDRHp4N0VzUVJRbWJ0bXpIM0x0dXQzbk8rTEdqc0cxSFBIYnMzSVVKNDBaajZPQ0JyUjZIdVhuTjhDR0RjT0xVR1NTbnBHTFRsdTI0OC9aYkhUcC83VjkvUXhSRmpCb3h6RzZRQ0pqZTR5ODh2UkNMbm5rSnUzYnZ4Zkl2djhZRDgrNXU5ZmlKaUlqbzBzTXdrYWdOUlVaRkl1bk1XVWdBS2lzclVWWldCaDhmSDJjUGkxckJ4Y1hGb1FZR2xvR2ozcUNIdnU2eHdXQjZialFZb2Rmcm0zVnZVUlFoaWlJTUJrTkxoeThUNU1EUklxQVVGQkFFcGVseHZVQlNJUWhRQ29KVk1HbmVSalI1NGpqczNYOFFvaWdoTXpNYnZYcDJiM0NNWHFmSGZmZk13ZU5QdllBelo1UHcxL29OdUthdXlyR2xObTB4VFhHZU9INE0rdmZyZzlWL3JzZVpwSFBJeU14Q1ZHUkVxNjd0NmVtQjhXTkcyZDFmWGxHSm5idHNWL2tCUUhKcUd1NS8rSEg1ZVhGSkthSWl3MXMxcHZDd1VJU0hoUUlBa3BKVGtKbVpqWW5qeDhqN3QyN2ZpZUZEQjhQRHd4MkE2VE5qeVgvZUFRRE12T2s2M0hqOStVWXllcDBlZDh4OUVGMWlPdUgxVjErQVd0VndDcXRTS2NDdGtYOWNNUmlNRUVYUjVscVpGMHBGWlNWZWZIa3AwdEl6MEtWekRCYS84QlRjM1p1ZTF0N1d1blh0Z3FqSVNLU2xaelRhL2Jobjkxam85UWJFSit6QnN1VmY0ZVAzM25Cb0dyNDlGWldWMkxQdkFBQmd3dmd4Q0FvS1JISktLclp1MzRrN1pzK0UwTVJuY2tWbEpmN1p0QlVBR2pRV3NzWGYzdzh2UExNSVQ3L3dNdGIvc3htK3ZqNXR1a3dCRVJFUlhSb1lKaEsxSVkyTEN3S0RnbEJRVUFBQXlNN09nWmVYVjVOLzJhZU9UNjFXbTlhWGF1SjNScVBSYUtwbXRCRThHZzBHR0kxR0dFVVJScU1Sa2lqSzYzQzJsbWdVSVJyYjVscm1ha2RUd0tnNEgxSXFGSUNnZ0tBd1BWWUlnbW0vUXBBZm03Y0xDZ0VLeGZscm1hb25GVkFBZ0FMbnR5bE0yOHpQRlZCQVVnQ0t1bkZjYm1xMFdtemN2QTF4T3hPUW01K1BtaG90L0h4OTBLdG5EOXc5WjViZHJzMzUrUVg0OFpmZmNlandVWlJYVk1EZnp3K2pSZzdIckprM05ob2UyV001amRYZXowR1VSTVIwaXNaTjExK0RWYi8rZ2U5KytCa2poZzFwZE0yMnhxU2xaeUFwT1FVS2hRSVR4bzFHZ0w4L29pSWprSkdaaFkyYnQrR2VPMjlyOVB5NCtOMUlTVTBEWUpxbTYrMWx2WjZkbjY4djdyLzNMcnZuSjZlbU5Sb20rdnI2WVBEQS9saTNZUk1tVHh6bmNPZG1SK2gwZXJ6LzBXZkl5TXhDVUdBQSt2VHVpV01uVHVMOWp6OUR6KzZ4ZU9YRnA2SFJhTEIyM1FiazVadisvMU5hVm03MXN5MHRMUU1BaElhR09QUXpGMFhSNm1lN2Vlc09yRmo1SGU2K1l4YitOWFZ5ZytPWExWK0ptRTVSbURCdWpNMnd6Mmd3b0x5OHd1YTk3SVdEK1FXRldMemtEV1JsNTZCUHJ4NTQvdWxGTm85MTlIM1IyaTduNXRkOVk1ODlvaVRoL3JsMzRtamljUlFXRmVPYi8vNkVCeHA1WFRWbDI0NTRHQXdHUklTSG9YdTNyZ2dLRE1BMzMvK0FrdEpTN0Q5NEdNT0hEbTcwL0QvVy9JVWFyUlpEQnc5RXQ2NWRITHBuNTVob1BQSHZSL0RhRysvZ2gxVy9JVGdvQ0pNbmptdngxMEJFUkVTWEhvYUpSRzBzT0RnSUpTVWxNTlFGUTdtNXVRZ1BiMTExQ2wwNmxFcFRKU0FjcUhZME0xY29pcUlwRURSS3ByRFI5TndJMFNqQ0lCcGhOQmhoTkJwZ05JcnlmOFc2Y0xJdG1SdlhOR2Q2OThWd1BvQTB4WkttWUZKaEVVU2VmMjU1akJ4YVdnU1hram5RUkYzRVdXKy9VUkloU1JLTUJnUDBlajJDZzRJditOZVhYMUNJNTE1YWd2eUNRZ2lDQXNGQlFWQ3IxQ2dvTEVKK1hEeXVuZkV2bStGSWNrb2Ezdm5nRTJpMXRmRHg5b0xSS0NLL29CQ3IxNjdEMmJQbjhOckx6emQ3K25GR1JwYjhPRFRVenRjdW1mNXp5ODNYSTJIUFBtUmtadUdUNVYvaDVlZWZhdGE5ek14VFBmdjM3UzAzMzVnMFlTeSsvZTlQMkxwakorYmNkbXVEQmltVzl1dzdnSDBIVENHUVRxZHJFQ2EyeHJOUFBnNUFRbEp5Q3RadDJJUVJ3NGJnL3JsM1FUSi9FMXJwNis5L1FFWm1GbVpNbjRZK3ZYc0NBUHIyN29YcnJya0txOWV1d3h2dmZJZ0g1dDJOLy8zMEN6UWFEVVJSUkVGQm9kVTFDb3VLQVFDaElZMi9Wc3ZLeXZIMkI1OUFFQVNybjVXN3V6dHFhbXB3K09peEJtRmlZV0VSL3Q2NEdZS2d3Tmd4STIxZTkvakowN2hqN29NMjl5MTY3Q0YwcnJjc1NGSnlDbDc3enpzb0xpbkZ5T0ZEc2ZEUitUYXJ4RnY2dm1ndTgvSWxnS2xaVHlNSHdzZkhHL1B1dVFQdmZyZ002emRzd3ZpeG85QzdaNDhXM1hmelZuTTE3bGdBcHRCN1lQOStPSGo0S0RadDJkNW9tRmhlWG9FLzEvOERBSmg5eTgzTnV1L1F3UU14NTdaYjhmVjNQK0Rqejc1QVVGQWcrdlhwMWFLdmdZaUlpQzQ5REJPSjJwaENvVUJFWkFUUzZpcGdpb3RMNE9mbjE2cHBUblI1TTA5TmJnMmpLTlpWUG9vTkFrZUQwUURKYUtxQ05GZERHa1VqSkZFeVZVaEtVcnNMRG0yUkpBbVMxRGJoVFZNc3A2QWJtamw5dmFXKyt1YS95QzhvUkdSRU9GNTY3a2tFQndVQ0FMVGFXbXlMMndsUE8xMlYzL3RvR1VZTkg0YTc1OHlHcDZjSHFxdHI4TmtYSzdFOWJoZE9uRHFOUGZzT1lOU0lvUTZQUTZmVDQvYzFmd0VBQmczb0J4L3Z4cHR0cUZRcUxKZy9EMDgrOXpJT0gwbkVsbTF4emE1eU1oZ00yTFlqSGdBd2NjSlllZnZFOFdQdzNmOVdvYnk4QXZzT0hKUzdKdHV5NkxHSEd1M20zRklKZS9hanR0YTBDcXE1cy9PeEU2ZWcxWnEyQ1lJQzQ4ZU9idkgxOSs0L2lML1cvNE91WFdJYXJOVjQxKzJ6a0oyZGczMEhEdUc3LzYxQ1lFQUFycHcyQlZ1MjdrQnlTcHJWc2VhcXpLYWFkbmg1ZWVKY2NncHFhbXBRWGw0aGR5VHUxU01XQUpCNDdBUWtTYkphaS9WdzRqRUFRSS9ZV0x2ZHZiMjl2ZEN6N2hyMUJkUmJ4Mi9MdGpoOHV2d3I2UFY2M0hUOU5iaGo5a3k3YTcrMjlIM1JYQnUzYkVOeGlhbnhqRG5ZYTh5RWNXT3dZMmNDOWg4OGpJK1hmWUVQM242OTJkMlJrNUpUa0pLYWJycm51UE92b1VrVHh1TGc0YVBZZCtBUXlzcks3VGE4K2QrcVg2SFYxbUxVaUdIbzJpV21XZmNHZ0J1dW5ZSGtsRFRzMkxrTFM5OTZEMis5L3JMRFRWK0lpSWpvMHNZd2tlZ0M4UEwwaExlM044ckxUUXY2WjJSa0lyWjdMTmdHZzV4RktRaFFOcU1hMGhaSmt1UVFUUTRaNndKSVNaUWdRb0lraWhBbENaSm9lbXlVVE1kRGxFemJwYnBqcGZQSFFwSWdLUUJJcG50QU10VnptY05COHpZb0ZOYmJMalBua2xNQW1CbzhtQU1UQUhCMTFlREtxVlBzbmhjUkZvYUhIN3hYRG1QYzNkM3c4QVAzNHRDUlJKU1hWK0RJMFVTN1lhSlU5N01HVElIZXVaUlVmUHZmbjVDVG13Y2ZiMis3VFNqcTZ4N2JEZGZPdUJLci8xeVBMNy81SG9NSDlvZXZyK1ByeWU3WmR3QVZsWlhRYURSV2dXR0F2ei82OSsyTkk0bkhzV25MOWtiRHhBdGwrVmZmb0xpNHhHcmIyci8rbGgrclZDbzVUS3lzck1LN0gzNEt3TlNaR2dDMmJOK0owMmVUQUFBRkJVVlcxOG5MTDhBSG4zd09kM2MzUFBuNEFybUx0SmtnS0xEdzBmbDQ0dG5GS0N3c3dqTlBQSWJ3c0RDY1RUcUg1TlEwNU9jWHlOUEtrODZaWGovZFk3czI4dFVvSUFnQ0JnM29qNTI3ZG1Qdi9vTzRZdklFQUtacDNPWnV3dWtabVZiZGpNMmRvSWNPc2Q5c0pLWlROSjU3OG5HNyt6T3pzZ0VBcVdrWitPQ1R6NkhSYVBENGdnY3hZZHdZdStjQUxYOWZOTVl5YUM0dEs4T09uUW40NzQrL0FBQ3UrdGNWNk5HOW0wUFhlZkMrZS9Ed3Y1OUNWbllPZnZ6NWQ5d3hlMmF6eG1GZUk3UlByeDVXeXdPTUhENFVibTV1cUttcHdaYnRjYmpoMmhrTnprM1B5TVNHalp1aFZDb3g1N1pibW5WZlM0ODhlQzh5czdLUm5KS0taY3Uvd3BMRno3WDRXa1JFUkhUcFlKaElkSUdFUjRTam9xSUNraVJCcDlPaG9LQUF3VUV0V3l1TXFEMHdyNU9vVkNxYlhXRnpvWW1pQ0FtQVFnSWsxQVdPZ0NtWWxNNC9WOVFGbHVaalRJZllPOFowTFZqc2t5UUpDZ255MnBaNm5RNDZuZTZpZkkyQkFRSElMeWpFN3IwSGNOV1ZVKzFXZ05WMzQvVlhONmpxY25GeFFiOCt2Ukdmc0FmNTlhYkRXdnJxMi8vaHEyLy8xMkQ3a0VFRE1PK2VPWTFQOTZ6bnRsdHZ4cDU5QjVDYmw0L2xYMzJESng5ZjRQQzU1aW5PSTRjUGJiRGUzNlFKNDNBazhUZ09IajZDNHVJUytQdjdPWHhkU3dhREFUbTVlWGIzRnhZVzJkMTN4YVFKbUgvL1BUaDUrZ3llZStrMVBMM29VUXdmT2hqZi8vQXoxbGdFaXpxZER0dmpkbG1kbTNRdUdVbm5rbTFlOTVmZjE2Q3lzZ3BQTFZ3QXBWSUpnOEZvTlpWN3pWOS80MXh5Q2hiTW40Y3VuV1Brc0xGSDkxaHNqOXVGZzBlTzRzcXBVeUJKRW80a0hvT2JteHNpSXhvMnFqRWFUVTJlek5jZU9uZ2dkdTdhalQzN0RzaGhJbUNxVHN6UEw4Q0pVMmZrTUZHU0pCdytla3crcjdXTVJpT2lveUx4NU9PUE9OUlVwNlh2QzN1cXEydHc0NjEzTnRqdTUrdUxtNjYvdWxsTmhBSUQvSEgzSGJQdzZmS3Y4TnZxUHpGMjlFaDBqb2wyNkZ5ZFRvOGRkYStWU1JPc0szbGRYRnd3WnVSd2JOcTZIWnUyYkc4UUprcVNoTSsvL0FhaUtPR2FHVlBsSmo3TnNlclhQNUNXbm9uNzVzN0JjMC8rRzE5OC9UMGV2SStkblltSWlNaUVZU0xSQmFKU0toRVNHb0xjbkZ3QVFFRitBZng4ZmR0ZENFTjBLYmpZelZqTUZacDZ2ZjZpaFlrMzMzZ3RYbDM2TnBKVFVqRnYvcjl4eGFUeG1IYkZKRVJIUlRaNm5yMzk1dEN0dHBuakh6ZG1KQjU5NlA1bWY1WnBOQm84L09BOFBMLzROY1FuN01XZWZRY3dZdGlRSnM4ckxDcVd3NnBKRXhwT0x4MDFZaGcrKzJJbHROcGFiTmtlaDV0dnVMWlo0ekxMeWMzREE0OHNiTkc1VUtDdVE3cnBkV2dPM3V2ejkvZkRGNSsrYi9jeUNYdjI0YTMzUHBhZjN6LzNMZ3dlT0FEUlVSRjQvS25uMFNPMkc1NWU5Q2hVS2hWRVVjU2FQOWVqb0xBSU4xMS9qVlhWNG9CK2ZlcXV0eDlYVHAyQ1UyZk9vclMwRENPR0RiRzVQcWJCWUtyRU0zZDRIakpvQUJRS0JRNGZQUWFkVGk5M2I0N3QxaFhiNDNiaHpOa2tUSjltcXZvN2w1eUNzckp5QkFjRklxYVRZMEZaWTBKRGd2SE9mMTZ4dVQ2aUxTMTlYelNIcTZzR1R5NThwRVhySGs2N1loTGk0aE9RZVB3a1BscTJIRzh2ZmNXaHo2dUVQZnRRVlYwTnRWcU4wYU9HTjlnL2FlSlliTnE2SFpsWjJUaDE1aXg2ZGo4L2hYekRwaTA0ZHZ3a2ZMeTlNYXNGblpoMzd0b3RWMktPSGprY1kwWU54OU9MSG0zMmRZaUlpT2pTeFRDUjZBSUtEQWhBYVhFSnRMVzFrQ1FKYWVucDZOcTFLNmM3RTFHekRSazBBSysvOGp4V2Z2TS9uRWs2aDdYck5tRHR1ZzNvMTdjMzdybnpOblNwMThEQ3pOVlZZM083dWk1OGFteksrTnk3YnNlMU02NUVqVmFMbzRuSHNXejVTc1RGNzBaT2JqNWVmL2s1YURTMnIyMVB2ejY5TU8yS1NmaG4wMVo4dG1JbCt2YnBCUTkzOTBiUDJiSnRoenpHeFV2ZWFQVFlUVnUyMncwVG0rcm03TzN0aFN1blRzR3FYLzlBZEZRa1JvOGNob3pNTE1RbjdNWEk0VVBoNCtPTkRSdTMyTHgyVlZVVjB0SXprSmRuNnFSY1VGaUV0UFFNbEZjMDdGNXNLMlEwR3psOEtMNzdjaG5jNjc0bktwVVNvMFlNaGRGb1JKOWVQWkd3Wng5ZWUvTTlQTFBvTVd6WnZnTUZoVVVZUFhKNGcrQXNNaUljVVpFUk9KcDRESG41QmZobjAxWUFwaURZbG9yS1NnQ0FwNmU3L0wzbzFyVXp6aVlsNDlpSmt4ZzhzRCtBODhHMFphZnFBNGVPQUVDVFhZVWQ1ZUhoN25DUUNMVDhmV0dQdTdzYmZ2aG1CVVJSUWw1K1BuNzVmUTAyYmRtT1oxOWNnb1dQenNlNE1hT2FkVDJGUW9HSEhyZ1hDeFkrZzNQSnFmaGo3VHJjZU4zVlRaNjNxYTd4aWw2dngrdzc3MnY4MkMzYnJjTEV4R01uQVFCM3o1a05ENC9HMzEvMUplelpqL2MrV2dZQXVPM1cvOE1ZRzBFbUVSRVIwY1V0NVNDNkRFVkZSOGxURExVMVdybFNrWWlvdVhyMzdJRzNscjZNdDE1ZmpDc21UWUJLcFVMaXNSTjQ4dG5GT0plY2VzSHU2K2JxaWhIRGh1RDFWNTZIbTVzYmtzNGxZOFhLNzFwMHJidnZtSTBBZjM4VWw1VGk2MjkvQUFDN3pUVWtTWkxYalhORVRtNGVqcDg0WlhQZm5uMEg4UHVhZGZoOXpUcVVsMXVIZk04L3ZSQXZQLzhVcnJ0Nk9nQ2daL2RZekpwNUU4YU1Nb1Z2bzBZTXd6MXpic1BTVjEvQTFWZE9iWER0aEQzN3NXRGhNM2ovNDg4QUFGK3MvQTRMRmo3VHJMRURwdlVWdmIyOUduU2xWaXFWV1BUWXd4ZzJaQkFPSGpxQ1YvL3pObjVZOVJ1VVNpVnVuL1YvTnE4MWFjSllpS0tFYjc3L0FUdDI3b0tycXdiRGh0Z08vTXJLVE92Nyt2cWNYOGV5WDUvZUFJQ0RoNC9LMnpyVmhZbFoyVGx5ZzVuOUIwMWhvaU5WcGhmS2hYaGZDSUlDWWFFaGVPVEJlWmcrelRSVi9NTlBWOGhOZHBvakxEUUV0OTlxNnFiOHc2cGZrWk9iQnpzdmVRQkFmbjZCdkE2bEkzYkc3NVovSGdEd3hMOGZ4cXN2UG1Pemt0ZVNSdU1DalVZalYwcHUzYjRUYjc3N0lRd0dJMlpNbjRhWk4xM244QmlJaUlqbzhzTEtSS0lMVEtQUklDd3NETm5acHNYbGk0cUs0T0hwMGFBcWhvaklVZDFqdTZGN2JEZk12UGw2UFBmU0VoUVVGdUdYMzlmZ3FZV09yMFBZRXVGaG9aaC8zOTE0NTROUHNYSHpOZ3dmT3JqWkZXbnU3bTZZZjk4OWVQVS9iK09melZzeGZ0eG9LQVhiMVhySGpwOUVYcjZwMnUrRHQxKzNPNDFXRkNYTW0vOG9Db3VLc1duTGR2VHAzYlBCTWM4ODhSaUdEQm9Bb0dFMzUrN2RURTFKa2xOTXdaT3Q3cml1cmhxYjAxekRRa013WXVoZ1RKczZHU2twYWZqdzArVzQ1ODdiMEs5dmI4VHRUSkFyOXh3bGloTCszcmdaRThhTnRxcmFWS21VZUdyaEFyejgrbHR5MEhUamRWZmI3YTQ3N1lwSitQblgxWWhQMkFzQXVPN3FxK3hXcVpyWGlneTFXQU96WDkvZStHMzFuemg4SkZIZTV1dnJBMjl2TDVTWFZ5QTFQUjNCZ1lFNGN6WUpYbDZlNk51blY3Tyt6cGI2WjlOV2VIbDVZdkRBL2cwcVl5L1UrMkx1WGJmanhLa3pTRXZQd0hzZkxjT2JyeTF1OXRJSzE4eVlqcDI3OXVCTTBqbDg4dGtYR0QvT2ZvZnZUVnQzQURCVmlINjkvR083MWF6Wk9ibDRjTUVpMUdpMWlFL1lneW1UeHN2Nyt0ZE5kVytNdVptSzBXakVGMTkvTHpjT3V2NmFxM0IzdmM3aFJFUkVSSlpZbVVoMEVmajcrOEhMKzN4NG1KbVJDYjFlNzhRUkVkR2xJQ1E0Q0NQck9oZzMxa2lsTFkwZk8xb09FRC81L0V0NWlteHpEQjB5RUJQcXdwUlBQdnNDYXJYdGY5dmN1TVhVZUNVcU1xTFI5ZmdFUVNGMy9kMlpzQWMxTlRYeVBxMVdDd0J3ZFdCS2RuS0thUnAwZUxqakRTdGVmL2w1UEREdmJuU0o2WVN3TUZNWUZ4SWNoQzR4blhEbjdiZml3M2VXT253dEFDZ3ZMOGZuWDN5Tjl6LzZyTUUrdFZxTnlSUFBOK05JVFV1SHdXQ3dlUjB2VDA5TXJLdE1Fd1FGcnJ0bXV0MTdtcWQvVzA2WDd0MnpCNVJLSlRJeXM2eTZWVThjTndZemI3b2VnZjcrU05pN0g0QnBlblpMMXkwOWZDUVJWVlhWRGgrL2ZlY3UvT2Z0RDNEa3FQM0t2YlorWDZqVmFpeVlQdytDb01EWnBHVDh0dnJQWmw5REVCUjRaUDQ4cUZSS0pCNC9pWVE5KzIwZUo0b1NObTh6aFlsalJvMW9kRnA4ZUZnb3VzZWFPa3ViM3l2TmxaNlJpYWRmZUJWci8vb2JncURBUFhmZXhpQ1JpSWlJbXNRd2tlZ2lpWXFNbEJzV2lLS0l0TFQwUnRjcUl5S3k5TVk3SCtKSTRuR0lvaWh2eTg4dndQNERod0FBM2JwMHZtaGplV0RlWFhCM2QwTnBhUmsrLytLYkZsMWozdDF6NE9QdGpaemNQT1RtNVRmWVgxVmRqWVE5K3dDWUFzeW1tRU0yblU2SHVQamQ4dmJxYWxOUTVWcXZDN1F0NXZ2MTZ0SGQ3akVwcWVuNFl1VjN5TWpNd3FhdDIvSDdtci9rUDNFN0V3Q1lwMVJiYkk5UGFQTGVac1VscHVBdU5DUzR3YjZrNUJRc1c3NFNLcFVLSWNGQk9IajRLTjU0OTBPcktrdXp6S3hzdVJ1d0tFcFkrOWNHbS9jcktTMUZUbTRlZkh5OEVSSWNKRzkzZGRXZ1o0OVk5Ty9YQjlVVzRlemN1MjdIYmJmZWpNREFBQ1RzTmxVOWpoazF3dUd2RHpCMXp0NnlQUTZQTG5vV0x5MTVBeVdscFE2ZmF3NDJBNE1DQUZ5ODkwVzNybDF3elF4VElQdkRxbCtSbHA3UjdHdEVSMFZpNWszWEF3QU8ycWxZUFpKNFRPNGNQcUVaci91VHA4NDBhd3AyZFhVTnZ2dmZLanoyeEhNNGN6WUpQdDdlZVBuNXArV3Ava1JFUkVTTjRUUm5vb3RFRUFURWRPcUVwSFBuSUVrU3RGb3Rjbkp6RVI1bWU0b2FFWkdseEdNbnNHdjNYcmk2YWhBWUVBQ2RUb2VDd2lKSWtvVElpSERNdnZXbWl6YVdBSDkvM0hYN0xIeTYvQ3ZFeFNkZzlNaGhHRDJ5ZVkwYXZMdzhjZC9jT1ZiZGl5M3RpTnNGbmM1VXdXMnZjWWlseUlod2RPdmFCVW5ua3JGeDh6Wk11MklTQU1nQmkyVlFac3ZacEdRY09IUUVYYnZFSU14aXVtOTlSVVhGV0x0dUE0SUNBN0F0YnBkVmdDTkpwa0FyTG42M1ZhVmV6eDZ4MEdnY2F5cGludFlkRVdIOS80YmtsRlM4OU9wL29OUHA4TzlISGtUdlhqM3c1TE9Mc1hmZlFienp3YWRZOU5oRDhqMXo4L0x4MHBJM1VGVmRqYjU5ZXVIRXlWUDQrYmZWOFBYMXdkWFRwMWxkZC9mZUF3Q0FRUVA2TlJqTGtwZWVzOW45R1RCMTJUNTI0aFI4Zkx6bDd0RzJXUDZiV1dscEdmN2V1QVhyLzltRTB0SXlBS2IxS2QzZDNlWFF0ekdpS0NHL3dQVDlDUTgxVlk5ZXpQZkY3YmZlakQxNzl5TTNMeC92Zi9RWjNscjZTb1AxTFp0eTAvWFhJajVocjkwd2N1Tm1VNFZoVUdBQWV2YUl0WG1NcFhHalIrS0xsZC9CWURCZzA1YnR1UFAyV3hzOXZycTZCdXMyYk1UdmEvNUNaV1VWQUdEczZKRzRmKzZkOFBibThpdEVSRVRrR0lhSlJCZVJ4bFdEc05CUVpPZVlmdmtzTGlxR3A2Y24xMDhrb2liZFBXYzJ0c2ZGSXlNckc3bDVlZkQyOGtMUEhyR1lOSDRzSmswWUJ4Y1g5VVVkejdRckppRXVQZ0dKeDA5aTJZcVY2Tk9ycDgyMUJoc3pkdlJJN05pWmdEMzdEalRZWjI1ZTByMWIxMGJEUFV1VEo0NUQwcmxrbkVrNmg0ek1MRVJGUnVCc1VqSzh2YjNnNmVsaDk3eUt5a3E4OTlFeVNKS0UyYmZjM09nOXlzcE56VW9DQXdQeDNwdExyUGFkT0hVYXo3endLaFk5OWhCR0RoOXF0ZS8xTjkrRDBkQ3dnckErYzhqVXVkUDVMc1Q3RHg3R094OThndXJxR3R4NSs2MllPTjQwcFh2eDgwL2ltUmRmeGE3ZGUzRTBjU0lHRHVpSHRQUU12UHphV3lncUxrYmZQcjN3OHZOUFlmMC9tL0hGeXUrdzRxdHZVVlpXanRtMzNDUTN2Zm43bjgwQVREK0wrdXdGaVFDd1BTNGVraVJoL0poUmpVNXh6c3d5clJkODl1dzUzUFBBQWhpTlJyaTRxREh0aWttNGV2bzBkSXFPQWdDNXNyQzR1QlNpS05xODVvbFRwMkF3R0JFV0dpS3YvM2d4M3hjdUxpNTQrTUY1ZUg3eGEwaE9UY09xWC8vQTdGdWFGMWFxVkVvc2VPZytQUEhNaXhCRjY5a0pGWldWOG50aDNKaFJkaHNUV2ZMMDlNRHdvWU94YS9kZWJOMitFM2ZNbm1uemUzY202UnorMmJRVk8zWW1vTGJXMUt3bE9pb1NkOTUrSzRZT0h0aXNyNEdJaUloSW9hM1ZjcDRsMFVXV2xwNk9pcnB1b29JZ0lEYTJtendGbW9qYVAxRVVJWW9pOUhvOWREb2Rnb01hVGtrbDV5c29MTUs5RHo2S1VTT0c0dWxGajhuYjV6LzZCRlFxRlQ1OFp5bUtTMHJ4NnV0dklUazFEZithT2huejc3dEhQbTdQdmdONC9jMzM4TUM4dXpGOTJoUUF3SDkvL0JtcmZsMk50NWErTERkdU1UT0hpYzg4OFZpRE1ISFo4cFg0ZStObWZQVHVmNnpXSnJSVVdWbUZoVSsvZ05LeU1uejM1V2RRS0lDZmZ2a0R2L3krQnBJazRlNDVzM0g5TlZkWm5aTjQvQ1JxcW1zd2ZOaGc3TjY3SCs5LzlCbHF0RnIwN2RNTEx6eTlTQTdkZnZybGQvenZwMThCQUFNSDlNUEREOXlMNHlkTzRiMlBsaUU0T0FpZmYvUXVmdmw5Tlg3NjVRK0h2cmRHb3hHU0pFRVFCSnZoMVlmdkxFVkVlQmllZmZGVkhEOTVHb0JwSGNlcnIvb1habHc1RlY1ZW5sYkhpNktFdSs1N0NHVmw1ZWplclN1aW82Mi9SN1cxdGRoLzhBaHFhbXB3OHczWDRJN1p0emcwenN0VlRVME5UcDFKd3I0RGg3Qm4zd0Y1NmpSZ0NoRnZ2TzVxVEJnM3B0SEEyQm55Qy9MaDR1SUN0VnB0OTdWRlJFUkV6c2ZLUkNJbmlJcU14Tm16U2REcjlmTDZpVjI3ZG5Hb0NvR0lpQnp6ZTEyampGRWpobVBMdGppa3BxV2pvcklTV2RrNUdEcGtJSTRtSHNmYkgzeUNzckp5akJveERQZmRjNmZWK2VaMUMzLzgrVGVjVFRvSFNaU1FzR2NmVkNvVk90a0pCTzBaTm1RUS90NjRHVTgrdXhnREIvU0ZtNnViMWY3SzZpb2NQMzRLVmRYVnVPN3E2WEJ4VWVQZEQ1ZGhlMXc4TkJvTkhudjRmcHRUeWZ2VmRWSCs2cHYvWXZXZjZ3RUFFOGFOeHNNUHpMT3F5cnZsNWh2ZzVlV0ZGVjk5ZzhOSEVySGlTN1c5a3dBQUlBQkpSRUZVcTI5eDZ2UlpBTURzbVRkQkVCVHc4dkpDWkVSNHM3NHVlOVFxMDE4eDc1dDdKNTU0ZGpFbWpCdU51K2ZNdHVwUWJVa1FGSGowb2Z2eDBhY3JjQ2JwSE00a25XdHdqRktweElSeFkzREx6VGUyeVJndlJmbjVCVmo2MXZ0SVRVKzNxbnpVYURRWU5tUVFycHcyUlg3TkVCRVJFYlVVdzBRaUo3QzFmbUoyVGc0aXd0dm1semdpSWdJQ0F3TVFFUjZHTWFORzRQYzFmMkxkaGswd0dnMklDQS9EckprM1FhMVNvYVpHaSt1dW5vNjc3cGpWb0FxcVUzUVVwaytiZ3MzYmRtRHoxaDN5TmVmTW5nbU5BOTJoTFEwZE1oQVAzSHNYMXE3YmdMMzdEelZvbXFKVUtoRWNGSWhycjU2Ty83dnhXZ0RBbmJmZmdzcktTdHg3OXgwSUQydTh3M1RmM3Izdzk4WXRtSFBiTFEzV1JUUzc2bDlYb0ZOVUpENy84aHZjZisrZE9ITDBPTGJGeGN2VHBxZFBteUpYWUxhVm1FN1JXUEhKZS9EMTlXbnkyQ0dEQnVEckZSK2pvckt5UVpkcVFTSEF5OHVUbFdwTkNBNE9RbEJRSUpKVDB4QWFFb3crdlh0aTJKREJHREtvUDF4Y0hGdTNrNGlJaUtncG5PWk01RVRGUmNYeStva0FFQkVSRGo4L1B5ZU9pSWdjd1duT0hVZFplVGw4dk8ydjVWaFlWSXpBQVArTE9LSUxwN0t5cXRHMUljMGtTWklyNFhVNi9VVmZiNU11cklyS1N1ajFCdmo3K1RwN0tNM0dhYzVFUkVRZEF5c1RpWnpJUDhBZkZWV1Y4dnFKV1ZuWlVLblY4UEwwYk9KTUlpSnlSR05CSW9CTEprZ0U0RkNRQ01CcVNRMEdpWmNlL2gyQ2lJaUlMalQrY3grUmswVkZSa0xqZW42NlhIcGFPbXBxYXB3NElpSWlJaUlpSWlJaTJ4Z21Fam1aSUFqbzBxV0x2Rmk5SkVsSVNVMkZUcWR6OHNpSWlJaUlpSWlJaUt3eFRDUnFCNVNDZ001ZE9zdHJBNGxHRVNrcHFRMFc2Q2NpSWlJaUlpSWljaWFHaVVUdGhJdUxDN3AwNlNJSGlucTlIaW5KS1JCRjBja2pJeUlpSWlJaUlpSXlZWmhJMUk2NHVtclFxVk8wL0Z4Ylc0dTB0SFJJRXB1dUV4RVJFUkVSRVpIek1Vd2thbWM4UER3UUhSVWxQNitxcWtKR1pxWVRSMFJFOVZsMnd3WEFDbUlpb2xhcS96bGEvM09XaUlpSTJnK0dpVVR0a0xlUE4wSkNRK1RuNVdYbHlNdkxkK0tJaU1nV2hVSUJoVUlCblo0Tms0aUlXa09uMThtZnFVUkVSTlMrTVV3a2FxZUNBZ1BoNys4dlB5OG9LRUJKU1lrVFIwUkV0aWdVQ3VqMWVtY1BnNGlvUTlQcjlRd1NpWWlJT2dpR2lVVHRXSGg0R0x5OHZlVG5XVm5acUNpdmNPS0lpTWpNWEVHalVDaWcxV3E1dGlrUlVRdEprZ1N0Vm12MXVVcEVSRVR0RjhORW9uWXVPaW9LN201dTh2TzA5SFNVbFpVN2NVUkVCSmpDUkVFUUlBZ0NSRkZFUlFXRGZpS2lsaWd2TDRjb2l2Sm5Lc05FSWlLaTlvMWhJbEU3cDFBb0VOTTVCcTV1cnZLMmpJd01sSmFWT1hGVVJKYzM4eSs2NWtCUnFWU2lxcnFLMDUySmlKcEpwOU9ocXJvS1NxWFNLa2hrb0VoRVJOUitNVXdrNmdBRVFVQ1h6cDNoWmxHaG1KbVJ5VFVVaVp6SVBCWFBIQ1lLZ29EU3NsSm5ENHVJcUVNcExTMkZVcW0wQ2hNWkpCSVJFYlZ2Q20ydGxvczhFWFVRb2lRaExTVVZWZFhWOHJhdzhEQUVXRFJxSWFLTFE1SWtTSklFVVJSaE1CaGdNQmlnMSt0aE5Ccmg0ZUVCWHg5Zlp3K1JpS2pkS2lzclEyVlZKWlJLSmRScU5WUXFGVlFxRlFORklpS2lEb0JoSWxFSEkwa1MwbExUVUZsVkpXOExDdzFGUUdDQUUwZEZkSGt5QjRwR294RkdvMUVPRlEwR0F3UkJnRWFqZ1l1TEMxdzFybENwVk00ZUxoR1IweGdNQm1ocnRkRHI5TkRXYWlHS29od2dxbFFxdVRxUlFTSVJFVkg3eHpDUnFBT1NKQW5wR1JsV25aMkRnb01RRWh6c3hGRVJYWjdNMVltaUtNcWhvdVVmVVJUbDBKRWRuNG5vY21UWnBkbThORVQ5UDJ5K1FrUkUxSEV3VENUcXdOSXpNbEJ1MGRrNUlEQUFZYUdoVGh3UjBlWEpIQ2lhcXhUTndhSTVaS3dmSkRKVUpLTExnV1V3YUJrbVdxNDFhNjVHWkpCSVJFVFVjVEJNSk9yZ01qTXlyVG83Ky92N0l6dzh6SWtqSXJvOFdWWWZXb2FJNXYrYWp5RWl1dHhZZG1nMmg0YVdsWWljMmt4RVJOU3hNRXdrdWdSa1orZWd1TGhZZnU3dDQ0Mm95RWoreFp6b0lyTU1EZXYvcVg4TUVkSGx3RloxWXYwQWtYOWZJU0lpNmxnWUpoSmRJbkp5YzFGVVdDUS9kM04xUmVmT25TRW9CU2VPaXVqeVpDczhaSWhJUkpjelc4RWhRMFFpSXFLT2lXRWkwU1drSUw4QWVmbjU4bk8xV28zT1hUckRSYTEyNHFpSWlFRWlFUkhEUXlJaW9rc0Z3MFNpUzB4SlNRbXlzckxsNTRKU1FFeW5UbkIzZDNmaXFJaUlpSWlJaUlqb1VzQXdrZWdTVkZWVmhmUzBkQmhGRVFDZ0FCQVpGUVVmSDIvbkRveUlpSWlJaUlpSU9qU0dpVVNYS0oxT2g1U1VWT2oxZW5sYlNIQXdnb0tEbkRncUlpSWlJaUlpSXVySUdDWVNYY0pFbzRqVTFGUlUxOVRJMjlqcG1ZaUlpSWlJaUloYWltRWkwU1ZPa2lSa1pXYWh0S3hNM3VidTVvYUl5QWhvTkJvbmpveUlpSWlJaUlpSU9ocUdpVVNYaWNMQ0l1VG01c3JQRlFvRndzSkM0ZS92NzhSUkVSRVJFUkVSRVZGSHdqQ1I2REpTVVZHQmpQUU1pTkw1dDcyM2x4Y2lJaU9nVkNxZE9ESWlJaUlpSWlJaTZnZ1lKaEpkWnJSYUxWSlQwMkF3R09SdGFwVUswWjJpNGVibTVzU1JFUkVSRVJFUkVWRjd4ekNSNkRKa05CcVJrcElLclZacnRUMDBKQVNCUVlGT0doVVJFUkVSRVJFUnRYY01FNGt1VTVJa0lUY3ZEMFdGUlZiYlBkemRFZDBwbXRPZWlZaUlpSWlJaUtnQmhvbEVsN21xcWlxa3AyZkFhRFRLMjVSS0phS2pvK0RoNGVIRWtSRVJFUkVSRVJGUmU4TXdrWWhnTkJxUm1aR0ppc3BLcSsyQlFZRUlEUWx4MHFpSWlJaUlpSWlJcUwxaG1FaEVzdUxpWXVUazVFS3k2UGJzNXVhRzZFN1JVS3RVVGh3WkVSRVJFUkVSRWJVSERCT0p5RXB0YlMzUzB6TlFXMXNyYjFNS0FpS2pJdUhsNWVYRWtSRVJFUkVSRVJHUnN6Rk1KS0lHSkVsQ1RrNHVpb3VMcmJiNytIZ2pMRHdjS2pabklTSWlJaUlpSXJvc01Vd2tJcnNxS2lxUW1aRUpveWpLMndSQlFFaG9DQUw4L1owNE1pSWlJaUlpSWlKeUJvYUpSTlFvbzlHSTlMUjBWRlZYVzIxM2RYVkZSRVFFM054Y25UUXlJaUlpSWlJaUlycllHQ1lTa1VPS0NvdVFtNXVMK2g4WWZuNStDQXNOaGFBVW5ESXVJaUlpSWlJaUlycDRHQ1lTa2NOcWEydVJsWldONm5wVmlrcWxFbUZob2ZEMTlYWFN5SWlJaUlpSWlJam9ZbUNZU0VUTlZsNVdqdXljSEJnTUJxdnRibTV1aUl5TWdFYWpjZExJaUlpSWlJaUlpT2hDWXBoSVJDMGlpaUx5OHZOUlhGalVZT3B6UUdBQVFvS0RJUWljK2t4RVJFUkVSRVIwS1dHWVNFU3RVcXZUSVNzenE4SFVaNVZLaFlqd2NIaDVlemxwWkVSRVJFUkVSRVRVMWhnbUVsR2JzRGYxMmNQREE1R1JFVkNyMVU0YUdSRVJFUkVSRVJHMUZZYUpSTlJtUkZGRWZuNCtpdXBOZlZZb0ZQRDM4ME5RY0JCVUtwWFR4a2RFUkVSRVJFUkVyY013a1lqYVhLMU9oK3lzYkZSVlZWbHRWeWdVOFBQM1EwaHdNSlJLcFpOR1IwUkVSRVJFUkVRdHhUQ1JpQzZZaXZJS1pHVm5ONWo2TENnVThBdndSMGhRTUFRbG03UVFFUkVSRVJFUmRSUU1FNG5vZ2hKRkVma0ZCYWFwejVMMXg0MGdDUEFQOEVkd1lCQkRSU0lpSWlJaUlxSU9nR0VpRVYwVWVyMGUrZmtGS0MwcFFmMFBIVUVRRUJBWWdNREFRQ2dGaG9wRVJFUkVSRVJFN1JYRFJDSzZxUFI2UFFyeUMxQlNXdHF3VWxFcElDZ3dDQUVCL2hBWUtoSVJFUkVSRVJHMU93d1RpY2dwREFZRDh2UHliWWVLZ29EZzRHRDQrL3N4VkNRaUlpSWlJaUpxUnhnbUVwRlRHUXdHNU9jWG9LU2twRUdvcUZRcUVSd2NERDkvUHdnS2haTkdTTlI2OVYvYmRIbFI4UE9MaUlpSWlDNGhEQk9KcUYxb01sUU1DWWEvbng5L0thY093ZkkxYkg3TVFQSHlaUDdNc3Z6czR1Y1lFUkVSRVhWa0RCT0pxRjB4R0F3b3lDOUFzWjFRMGMvZkR3RUIvOC9lZVlkSFVmeHgrTDJhWGtnSUpSQUlWVnFBMEl1WVVGVFFIMFZBVUVSUlVWQ2tLNkNDSWdvbzBqdFlLTkpCQklLZ2xOQUNvWVFlNmFHR1JFanZ1WDYvUDQ1YmN0eGRTQkFGZE43bnlaTzduZG5aMmR1OXVaM1BmSXMvS3FYeUVmVlFJSEJPUWVIdzNyOTc2d2orM2R3ckh0NzdkMjhkZ1VBZ0VBZ0VBb0hnU1VHSWlRS0I0TEhFWURDUW5KeENXbHFhUS9IRjI4c0xQMzgvUEQwOUgwSHZCQUo3Q2dxSEpwTUpHVElVU2dWeW1SeWxVaW5pZi81SE1abE1HQXdHVEdZVFJvTVJNMlprTWhseXVkeEdXQlFJQkFLQlFDQVFDSjRVaEpnb0VBZ2Vhd3dHQTBuSnlhU24yVnNxQXFqVmF2ejkvU25oNjR0Y0ljUWF3YVBCS2lCYS85UnFOYTR1cm8rNlc0TEhFSTFHZzA2dlF5NlhTMzlDVUJRSUJBS0JRQ0FRUEVrSU1WRWdFRHdSbUl3bTBqTXlTRTFOUmFmVDJaWExaREo4Zkh3SUtGa1NGMWVYUjlCRHdYK1Zna0lpZ0p1ckd3cUY0aEgzU3ZBNFl6QWEwR2cwQUVKUUZBZ0VBb0ZBSUJBOGNRZ3hVU0FRUEhIazVlV1JrcHBLZGxhMlEydEZWemRYU3BZc2lZKzN0NWlnQy81V3JHN05ScU1SazhtRXA0ZW5jR2NXRkFtVHlVUjJUallLaFFLRlFpRmNuZ1VDZ1VBZ0VBZ0VUd3hDVEJRSUJFOHNKcU9KOVBSMFV0UFNIRm9yeXVWeVN2aVZvS1MvUHlxVjZoSDBVUEJ2cG1COFJJUEJnSXZhQlZkWDRkb3NLRHI1bW54ME9wMFVVMU1JaWdLQlFDQVFDQVNDSndFaEpnb0VnbjhGdWJtNXBGcXRGUjJVZTNsNjR1ZnZoNWVYMXovZU44Ry9FNnVRYURRYUFmRHlGUGVXb1BoazUyUURsbXoxd3QxWklCQUlCQUtCUVBBa0lNUkVnVUR3cjhKb05KS2VsazVLYWlvR2c4R3VYS1ZTNGV2cmc0K1BqN0FpRS93bHJIRVNEUVlEcnE2dXVLaEZyRTVCOGRGcXRXaTBHc2s2VWJqSkN3UUNnVUFnRUFnZWQ0U1lLQkFJL3JYazVPU1FtcFpHZGxhMnczSVhGeGQ4Zlh6dzhmVkJyVmIvdzcwVFBNa1VqSldvMSt2eDh2UkNxVlErNm00Sm5rRDBlajA1dVRtb1ZDb1JPMUVnRUFnRUFvRkE4RVFneEVTQlFQQ3Z4Mmcwa3BhV1RscGFHbnE5M21FZFYxZFhTVmdVOFJVRjk2TmdyRVM5WG85ZkNUOGhBQWtlQ0xQWlRGcDZHaXFWeWlaMm9rQWdFQWdFQW9GQThMZ2l4RVNCUVBDZklpOHZqNHowRERLenNxUllkL2ZpNnVaS0NSOWZmSHg5aExXWndDRldNVkd2MTZQWDZ5bnBYL0pSZDBud0JKT1Ntb0pLcFVLbFVna3hVU0FRQ0FRQ2dVRHcyQ1BFUklGQThKOGxKemVYelBRTU1yT3pNQmxORHV1NHVibmhXOElYWHg4ZkZBckZQOXhEd2VPSzFjWFpZRENnMCtrSUtCbndxTHNrZUlKSlRrbEdyVmFqVkNvbFYyZUJRQ0FRQ0FRQ2dlQnhSWWlKQW9IZ1A0OFpTM3pGalBRTXNyT3pNWmtjQzRzZTd1NzRsUERGMTlzSHVVSWtTZmd2VXpCZW9rNm5vMVJBcVVmZEpjRVRURkp5RW1xMTJpWnVva0FnRUFnRUFvRkE4TGdpL1BjRUFzRi9IaG5nNWVtSmw2Y25ack9abk93YzBqTXp5TW5Pc1JFV2MvUHl5TTNMSXpFaEVUYzNON3k5dlBEMDhzVE56ZTNSZFY3d1NEQ2J4VHFjNE8vQmJEWUxNVkVnRUFnRUFvRkE4RmdqeEVTQlFDQW9nRXdtdzh2YkN5OXZMOHhtTTlsWjJaS3dXRkJBeXMvUEp6OC9uOXRKU2NnVmNqdzlQZkh5OHNMTHl3dWxjSWNXQ0FRQ2dVQWdFQWdFQXNHL0ZDRW1DZ1FDZ1JOa01obmVQdDU0KzNoak1wbkl6YzBsT3l1YjdKd2NtNnpRSnFPSnJNd3Nzakt6QUhCeGNjSFQwd012YjI4ODNOMkZsWkZBSUJBSUJBS0JRQ0FRQ1A0MUNERlJJQkFJaW9CY0xwY3NEd0cwV2kwNTJUbGtaV2VUbDV0TFFhZFhyVmFMVnFzbE5UVU5tVXlHaDRjSFhsNmVlSHA2NHVMaThtaE9RQ0FRQ0FRQ2dVQWdFQWdFZ29lQUVCTUZBb0hnQVhCeGNjSEZ4UVgva3Y0V3E4V2NYTEt5czhuT3pzWmdNRWoxekdZek9UazU1T1RrQUtCVUtIRDNjTWZEd3dNUGR3OWMzVndmMVNrSUJBS0JRQ0FRQ0FRQ2dVQlFiSVNZS0JBSUJIOFJ1Vnd1eFZrRTBGaXRGck95eU12THM2bHJNQnJKeXNvbUt5dGIydGZOMVZVU0dOM2QzWkhMUmFab2dVQWdFQWdFQW9GQUlCQThuZ2d4VVNBUUNCNHlyaTR1dUxxNFVMS2tQMGFUaWJ5Y1hMS3lzc2pPeWJHeFdnUXNWbzEzc2tRbko2ZFk5bmQxeGQzZEhROTNkOXc5M0ZHcFZJL2lOQVFDZ1VBZ0VBZ0VBb0ZBSUxCRGlJa0NnVUR3TjZLNHgycFJwOU9SbDVkSGJrNHVlZm41YUxWYXUzMDBHZzBhallhMHREUUFsRXJsWGRkb04zZmhHaTBRQ0FRQ2dVQWdFQWdFZ2tlR0VCTUZBb0hnSDBTdFZxTldxL0gxOVFVc21hQno4M0xKemNzakx6ZVAvUHg4ekdhenpUNEdnOEVtVzdSTUpzUEYxUVUzRjFkYzNkMXdjM1hGeGRVVmhYQ1BGandoNU9Ua2twR1ppYWVIQjc2K1BrN3JhYlZha2xOU2NYZDN4NitFNzBQdGc4RmdRS2tVajBFQ2dVQWdFQWdFQWtGeFVZejViTXdYajdvVEFvRkE4RjlGSnBmaDR1S0NwNmNuSlVxVUlLQlVBTjVlM3JpNnVpS1R5ekFhakhiaUlsaUVFSTFHUTA1MkR1bnBHYVFrcDVDZWxrNXViaDRhclFhVDBRUnlHVXFGNGhHYzFiOGZzOW1NMld6R1pESmhOQnJ4OFBENHg0NmRtNXZINUJtelVTbVZCSlV2OTQ4ZHR5Q25Zczh3L3B1cHlHUXlxbFd0WE96OXY1andMVXVXcmFKQi9icVVLVjNLYWIxRlMxY3dZODVDcWxTcVNIREZDbitseTNZcy9HRXBQeXhlUnIyUTJ2ajRlRC9VdG90TGJsNHVDb1VDaFVLQlRDWkRKcE05MHY0SUJBS0JRQ0FRQ0FTRklaYmtCUUtCNERGQ0JyaTV1ZUxtNW9xL3Z4OEFlcjMrcm10MFhoNGFCNjdSQUhxREFmMmRqTkpTZThLSzhWL0hob2d0SElrNVRwdXdaeHlXbnp0L2tkMzc5aGVwcmZmZmZVc1NybUwvT0V2Tkd0V0xaSzJYazVOTC9NMEVzZ3JjYTBYbDRPRVl6cHc5VDJpOUVPclZyZU8wM3ArM2J2UDdqbDJVS2hWQXE1Yk5pMzJjd3NqT3lXSFgzaWg4Zlgwb1h5N3dvYll0ZUh6WXVXTW5jb1djMXExYkZ5clFSa2RIczNIRFJrYU9Ha25Ka2lVZjJ2R1RrcEs0ZmVzMk5XdlZGRmF3VHdEcDZlbVVLRkhDWVZsZVhoNXl1UnhYMXdjTE02TFQ2YmgrL1RxdXJxNEVCUVg5bFc0NlpPdVdyY1RFeEREMmk3RVB2ZTBua1d2WHJnRVFIQno4dHg4clBqNmVraVZMNHVibTlzQnRtRXdtenA4L1Q2MWF0UjVpei81N1pHZG5vMUtwY0hWMXhXZzBvaWpHZ25wcWFpcTNidDBpT0RqNGdSYUliOSsralp1Ykc5N2VqM1p4OGw3K3puSHRmc2RJU2txaVZDbjdCV09OUm9OYXJaWVNUbXExV3BSS1piR3VseU5NSnRQZm5zUXlKU1hsb1Q0blBPbUlKeHVCUUNCNHpGR3BWUGo0K09EalkzRUhOWmxNYUxWYU5Cb04rZmthTkhkaUx4cE5KcnQ5eldZem1ud05tbndOWkdUY2JWT3B4TlhORFJkWEY5eGQzWEJ4YzhWRnJmN0h6a253WUdSbjUvRHIxbTJvMVNvU0VoUDVlY05tcWF4QmFGMHFCMWNrUGlHQmJUdDIzYmN0bVV6R2dINXZBN0EzS3BycHMrZlR1RkVvbzRZUFFha3MvSUhPZE9kZWs4bUs5OUNXa1pISnZPOFdBUkI3NWl3OWV2ZDFXRy9DRjZOWnYzRXpScU9SbEpSVVhubmpYYWR0Zmo5M09qNCszdnl3WkRrWExseHlXcTluOTVkbzFMQStBQnNqdHFMVDZmRDI4bUxKOHRVTzYxY29YNDUyYmNLS2VtcUN4NUMxYTlkaU5CbHAwNlpOb2ZWU1UxSTVlL1lzT3EzdW9SNS83OTY5TEYyeWxCVXJWMGpqTjBCYVdocEdvL0dCMi9YeTh2ckxreitCTFptWm1mUjVvdzh2dnZnaS9kL3JiMWNlRVJIQnFwV3JtRGxyWnJFRnF0emNYTVovTlo3TGx5OHo3c3R4eGU2YndXQWc2WFlTTitKdkVCOGZUNnVuVzFHbWJCbWJPa2xKU1p3L2Y3N1liZC9MSjU5OHd1MWJ0NWs4WlRMKy92NS91YjFIeGZKbHk3bDY3U28vL1BDRHpVS0MyV3hHcDlPUm41OVBSa1lHYWFscHBLYW1rcHFXU21wcUtpMWJ0S1IrYUgyeXM3Tlp1R0FoYi9SNXc2RVlZc1ZnTURCNDBHQzZkZXRHNzlkN1AzQi9WNjVZeWVyVnE1a3lkUW8xYXRRb3RLNUdvMkhPN0RsMDdkYVZ5cFV0bmdHM2I5OG02WFpTa1k5WEo2U096ZWRpZmFaOFVBcU9iNCtTNGNPRzA3SmxTNnBVcmNLcWxhdVkrUFZFS2F6US9ZZytFTTNDaFFzWlAzNDg5VVByRi92WVU2ZE01ZGF0Vy95NDZNZUhtamh4OWVyVkhENTBtRTlIZjBwQVFFQ3g5bjFZNDVwR283SHprbEtyMVNnVUNxNWZ2ODd3WWNNWk9td29yVnExa3NyajQrTVpOSEFRUFhyMm9GZXZYamI3OXUvWG4zZjd2Y3ZUVHo4TndFY2Zma1NIRGgxNDRjVVhpblYrQlRsKzdEZ3paODVrOHBUSkRyK3o1OCtmNTR1eFh6QjZ6R2hDUWtJZTZCaVR2cGxFYkd3c2MrZk5mV3p1K1VlTkVCTUZBb0hnQ1VNdWwrUG01b2FibXhzRkZ3TDFldjJkNUMxYTh2UHowR2kwNkhTT0o4Zk9yQmhWS2hWcWxRcVZXbzJMV28xS3JVYXR0cndYTHRPUG52VWJONU92MGVEaTRzTGE5WnNBME90MW1FeG1QRDNkcVJ4Y2tlZmF0dWE1dHEwQjZQbDZYNnBXcWN5RUwwYmJ0RE4weEtmY1RQaFRlbDgzcEJhbEFrcHlKT1k0VTJmT1pjU3dnWVd1N2xyRlJMbTg2TzY0T3AyT2laT25rNVdWemJOdHcvSDNLNEZPcDBldHRuL29QblRrS0FjUHh4QmNzUUxObWpRa0x5OGZ0VnJ0VU9SVXUxaEU4SnMzRTdoMjR3YkJGU3FRblpQRG43ZHVFMVMrSEhLNW5PczM0c25Nc3NRY3pjek00dGZmdGdFUWQva0tjWmV2T094dm93YjFoWmo0QkpPWWtFaGlZaUx0TzdUL1MrMllUQ1p1M0xqaHROelB6Ni9ZbGlnZmZmZ1JTVWxGbi9qZlMvLysvZW5ZcWVNRDcvOVBzSGZ2WGlaL085bG1tMUtwSkNBZ2dPYk5tOVB6bFo1MjFqOXo1c3poOTk5K1I2VlNNWGZ1WEFLZFdBMXYyclNKNzcvN25yZjd2azNYcmwwZDFrbEpTZUd0TjkvQ2JEWXo1ck14Tkd2V3JORCs3by9hajhsa29rV0xGZzdMRHgwOFJFQ3BnR0lMaWJkdjNXYkNoQWxjdVhLRnQvdStqY2xrNHN5Wk13N3JxdFZxcWxXckJzQ1dYN2NRRVJGQlptWW1PVGs1TnZVODNEMyswcVRiR1FhRGdVc1hMNkhSYUVoT1RwYkV4Q2Z0V21abFpSRVRFOE9ydlY0bEx5K1BBZThQUUtmVG9kRm8wT3YxRHZkeGRYWEYyOXNiTjFjMzZvZldKems1bVJNblRuRHExQ25HZlRsT0V1M3U1ZXJWcStqMWV1clVjVzVsYnlVcEtRbXp5VDVzRFVEVFprMzU1WmRmV1BUaklqNzg4RVBIRGNpZ2RPblNaR1prRWhjWHgvQmh3K245ZW0rNmRldkc3dDI3V2I1cytYMzdZR1ZUeENZYks3Q0lpQWlXTGxsYTVQM3ZaZDNQNi82U1phWXo5dTNiUi9WcTFlM0VjMmRZQmRMUTBGQ1dMMXZPbU5Gam1ENWora01WOXh3UkZSWEYyYk5uQ1E4UDU4U0pFL2V0NytQancxTlBQVlcwdHZkRllUYWJpeTBrd3NNYjE5NTY4eTJiK1FMQW9FR0RlTDc5ODFTc1dKRUdEUm93WS9vTWdvS0NDQTRPeG13Mk0yL2VQTlJxTmVGaDRjWHE4M2NMdnlNaUlxTFFPdE5uVEpmR1NpdFZxbFpCcTlXeTZNZEZmUHpKeDNiN1hMaHdnYnk4UEtmZjVhTFFvVU1Ib3FLaW1EdG5McCtPL3ZTQjIvazNJY1JFZ1VBZytKZWdVcWxRcVZSNGVYbEoyOHhtTTFxTmxueXRCazFldnNXYTBScFQ4UjZzSy9ZNm5RNXljKzNLSmJGUnJVYXRVcUYyY1pHRVI3VmE5WmZkRXdTRmMrNzhSVGI5K2h0TkdqZGc5TWpoQUtSblpEQncyQ2hreUdqY01OU21mbVpXRmhxTmxsSU8zREh5OHZKUktPNktoU1Y4ZlJuMzJjZU1Hak9PNkVOSG1MUGdCd2E5L3k0eW1ZdzkrdzV3L09RcG0vMlRrbElBMkI5OWlCdnhOKzNhYjljNmpMb2h0YVgzT3AyT2I2Yk01TUxGT0RvODE1YjMzbjJMbmJ2MnNtVDVLcjRZTTRxcWxTdEpkUzljak9QVHNWK2hVcWtZTVd3Z3ZqNCtEQjN4S1pXQ0t6THF3OEdGdW91V0xsV0t5VitQNDhEQkkzdzdiUmFEM244WFYxY1hCbi80aVZSbjZZclZhRFJhV2pScnd1QVArdG0xY2VEZ1lXYlArNTRHb2ZXY0hrZncrQk56TkFZQW85SEl6aDA3YmNxZXF2RlVrVjFOczdPekdmakJRS2ZsaFlrZ2hkRzRjV002dk5DaFdQdm9kRHErK2ZxYlloL3JVVks2VEdrcUJGbmluV1prWkhEMTZsVisrZVVYWW1KaW1EcHRLdTd1N25iNzZQVjY1c3lkdzhTSkV4LzR1THQyN1pJc2FYYnUyT2xVZ0xKYTNHemJ0bzJnb0NDcVZxdEtmbjQrWVBsTlZTcVYzTGh4ZzdpNE9EcDI3RWh5Y3JKZEd4NGVIZzdQSXlZbWhtbFRwMG1UOEVVL0xpcTB6NlZLbFdMUllrdWRpc0VWYWRpd0lWN2VYdnorMisrVUR5cFB6eDQ5S2VGWDRtOXpzVk1xbFV5ZU1wbXN6Q3lIMW5HUCs3VzA4dnZ2dndQdzdMUFBZamFiU1UxTnBXM2J0b1NFaE9EaTZvS3JxeXRiZnQzQ2pSczMrR2JTTi9qNCtPRGk0bUxUUnVYS2xaazhaVEtmZlB3Skg0LzZtRzhtV2I1M2lZbUpOdlZPbno0TlFFcHFDdnYzMjRZWFVTcVZObjBkUG13NEdRVThSQnh4OXV4Wit2WjFiTEV2bDh1SjJCeEI2VEtsbVRaOUdqT216MkRKNGlVa0pTWGg1K2VIU3FWaTJmSmxoYmEvYmRzMkZpOWE3TFI4eUpBaDBnS2RsZTNidDNQKzNIa0dEeGxzVi8vSTRTUHMzYnUzMEdNK0tIbDVlU3o2Y1JFZUhoNU1tVG9GTnpjM3RGb3R1UTZlVDYyWXpDWTBXZzA2blk3QlF3WnpNLzRtMmRuWmVIdDcvMjJoSnRMVDA1ay9iejRBZS9ic1ljK2VQZmZkcDBIREJuejU1WmMyMnpRYURUdTI3N0RabHBlZngvWHIxMm5jdURHYkl6YmpqT0JLd1RiV2RuL0h1TmF6WjA5YVB0MFNnSkVqUnRyVUhUeGtNSU1HRGlMMmRDekJ3Y0ZzM2JLVjJOT3hqQjR6Mm1ZaFlkYXNXZXpldFJ1OVhzL2tieWN6ZGNwVXdESk9MRml3Z0RWcjF0Q3laVXVDZzRQcDJzM3l1enB2N2p6Q3dzT29YYnMyZWJsNUxGaXd3T0ZuNE9QalE0K2VQVGg5NmpRNm5RNzFQZDVXeDQ0ZG8zYnQydmQxWVkrT2p1YmExV3RPeTB1VkxrVldWaFlyVjZ4MFdPN241L2VYRnpHZkpJU1lLQkFJQlA5aVpESVpybTZ1dUxxNVFnRlhENlBSS0FtSE9xME9qVllydlhmbWZtY2pOam81bGxLcFJLbFVvckwrVjZsUXFxemJMSzhWU2lVaXZVVHh5TTdKWWNxTU9halZLdnEvM1VmYVBtL2hJbkp5Y2hrOWNqaitmbjQyK3h3NmZCU0EyclZ0SjRWbXM1bjBqRXhVOXp4WWx5MVRtakdqaHZQSjUrT0ozTDJQZ0pMK3ZOcWpHM0dYcjdBM0t0cGh2NjVldThIVmEvWldXelZyUEdVakpuNDdiVGJIVHB5aVNhTUd2UHYyR3dDRTFLa0Zadmo4eTY4Wi84Vm9LZ2RYdENTMndVenRtalZvSGRaS2ltZllKdndaMXZ5OGdWbnp2bWY0NFBlTCtySFpjZmI4QlNKMzd3TXNzUnRmNnZ3aTFhdFdrY3B6Y25KWnNXb2RGWUxLMCtHNXRnOThITUdqWjMrVVpXSy9ZL3NPdXdsYS8vNzlpeXdtdXJ1N00yTGtDTHZ0cWFtcExQcHhFZTV1OWdKS1VTaFZ1aFJObWpRcDFqN1d5ZUNUUk5NbVRlblgvNjVvZi92V2JUNGQvU254OGZGczNicVY3dDI3MisxVHFsUXBUcDg2emM2ZE8yblhydDBESFRkeVp5VGUzdDRFQkFRUUV4TkRabWFtUTdlMGV5MXVYdTcrc3ZUYUtoUnYrOTFpeWJ4NTgyWTJiN2FmME44cktPZm01dkw5OTkremM4ZE9RdXFHTUdqUUlLZHU2WmN1WFdMK3ZQbG9OQnJlN3Z1MnRMMU9uVHFTdFZ2MGdXaEtsU3BGM1hwMXBmS3RXN2JhL0ZiSFhZNURyOWZiQ1E3UHQzL2VibEpkR0pVcVZYSmE5cmhmUzBENkRNTER3L0gzOTVlc09rTkNRbWozN04zam56aCtnaHMzYmhUcXdod1lHTWpYWDMvTitsL1dFeFFVeE9KRmk1MWFUTTJZUHNOdW00ZUhCMnZXcnJIWjFySmxTMTdxK3BMMC92ZmZmNmR5NWNwVXIxN2RwbDVlYmg0N2R1eWdjWlBHQkFaL1JzSVdBQUFnQUVsRVFWVGFXM1c2dTd2ejZlaFAyYmh4STgyYU5tUFAzajJZeldaeWM1d0xiV0J4Wnk2TTVpMmE0K25wYWJNdE5qYVd1RXR4aElYWlcrb25KU1g5YldLaXU3czdvejRleGFpUm81ZytiVHFmZlBvSmtUc2ptVGR2WHFINy9icjVWMzdkL0t2Tk5rZnU0MmF6K1M4bk85UHI5WHc3NlZzTUJnTnl1WnpuMno5UDc5Nk8zZDN6OC9LWk5Ha1NseTVkY3ZoWlptZG5zM0RoUXVrNTJvcXJxeXV4c2JIRXhzWTZiRmVqMGZEaS8xNjBFUlAvam5ITjM5OWZzdW9yYUR5d1kvc09UQ1lUbmJ0MFJxMVdzM1hMVmhZdlhreTFhdFhJeXN4aTIrL2JxRm1ySmhVcVZLQlhyMTUwNnRTSk1hUEgwUDNsN3RTdmIzRW4vM3JpMTdScTFZcXc4REIrMi9vYmZ2NStVbmlTNzcvN25wbzFhdEttVFJ2UzB0SWtNZEZrTXZGTzMzY2NmaWJ2OVg5UGV0MjJiVnM2ZHVySXlSTW5hZHEwcWNQN05TZ29TRHEzNkFQUjdObXpwOUJRSWxtWldjVEZ4VGtzcTFLbGloQVRCUUtCUVBEdlJxRlFTSzdTOTJJeW1kRHI5R2p2Q0lkYWpXV1ZWNnZUWVRBWW5MWnBOcHZSNi9YbzlYcnVOK1ZWS0JTUzRLaFVLbEdxbEtoVmF1bTFVbWtSSFVXaUdBdXo1MzFQU21vYU5XdFVKL3F3eGVJcUtUbUZJMGVQRTFpMkRMZVNrb2pZOGp1QlpjclFxR0Y5c25OeStIbERCSjZlSHJSczFvUUxGK1B3OXZiQzFkV0ZRMGVPb2RQcHFGaWh2TjF4cWxlcnlzRDMzbUgxdWw4SWY4WVN5K2JOMTEvbHRWZGZ0cW0zTHlxYWVkOHQ0cTAzZXZIOHMzZmowZTJOT3NEODcreXRIcnAxNllpN3V6dURCL1NUSGtKTGx3cGcxRWREV0xGcUhaNTNWb296TWpNWk5Yb2NZYTFhMERyc2FXbi9WM3QwNVViOFRXbzhWYzJ1N2FLU3I5RXdZL1lDNUhJWm40NGN6dlRaODVuLzNXSW1UL3hDZW5DZnMrQUgwdEl6R0Ryby9iODlpTGZnNytQQ2hRdWNPM2VPcmwyNzhtcXZWKzNLaStQeXBsS3BDQXNMSXljbngyYVNmZmp3WVFBcVZhN0VoOE0vNU1LRkMwN2JlSzNYYThCZHR6QXI4Zkh4WERqdmZMK0MrUG41VWJOV3pTTDMrM0dsZEpuUzlIaTVCN05ueitiOE9jY3gvbDU2NlNVV0xWckVqei84U09QR2pZc2RtK3JjdVhNa0pDVFE3dGwybFBRdnllWExsOW03ZHkrZE9uVnlXTDlPblRvMlFsZCtmajRMRnk0RUlDY25oeDA3ZHRDd1lVTzdDV0pTVWhMZmYvZTlOSDZZVENaMmJOL0JzbVhMeU1yS29tZlBucnp5Nml0Y3ZIaVIyclZyMit5cjArbFl2bXc1R3pkdXBIYWQyZ3dmUHJ4WWJvemZmLzg5Y3JsY0VncTFkeFlFVjY2MFdNc1lqVWJ5OHZKNEp1eVpZb21KeGVGeHZKYmJ0MjBuUFQxZHNtcHlocHVibTFPWDU0SUVsZ3RrMEtCQjBudC9mMzhXTExTSUdaa1ptZlRyMTQrNjllb3llclJ0S0pIVnExWkxGcElGOFMzaGF5TnFqUms5aGxJQnBleUVydHUzYmhNVkZVWExwMXZhbFJWTU10R2xTeGRwdThGZ2NHclYrS1JTczJaTlh1djlHc3QrV2lhSlFCNGVIb3lmTU41aC9hbFRwbEsxYWxVNmQrbHNzLzNleGFNYk4yN3cyWmpQNk5lL0h5MWJ0blRZMXJWcjE1ZytiVHJ2dlB1T3d4aDdKcE9KR2RObmNPYk1HY2FORzBmOHpYaStXL2dkNWN1WHAzTm4yK09ucEtRd2Z2eDRybDI3eGp2dnZrUGJ0czRYSy92MjdWdXNNQmJkdTltTCtQRHd4clg3TVh2MmJOUnF0YzN2cWtxbDR0YXRXeXhac29UczdHejY5KzlQaFFvVktGbXlKQ1ZMbHJUTVFWenZKcXRSS0JUNCtma1ZLem1WVENianBaZGV1bSs5NEVyQmJOdTJEWlBKeElrVEp5UTNkS1BSaUY2dlI2MVcwNlZMRnh2M1o1Vkt4Yy9yZnk1eVgvN0xDREZSSUJBSUJEYkk1WEpjWEYxd2NYV3hLeXRvbmFqVDZkQnE3NzdXNjNRNGpnWmtqOUZvdEZoVjNHZVZYQWJJRkhMa01qa0toUUtaWElaQ3JrQWhseU5UeUZISUxQK1ZjZ1Z5aFFLNVhJWmNidjB2UnlHL3M0OUNnVXdtZTJKZHNSczFyRS9pbjdjNGQvNGlsK0t1b0ZBbzBPdDF5R1F5VXRQU1diNXFIVnF0bHVaTkcxT2hRbmttZmp1TmxOUlVQdjVvS0c1dWJpejhjUW1YcjlpNmJiencvTE1PajlVNjdHbGFOR3NzdVgzZHUwb09TQk1aVjFjWDNBcXMzcXFVamtXYWtpWDlxUlJjZ2MxYjdTZFhUWnMwNU1CQml6Q1RuMjhKQUI5L001RU5FVnRzNmoxVnZTcGFyZFptdTVlWEorMWFGeTJ1WVZwYU92a2FEVjA3ZDZSeHcxRGVlcjBYY3hiOHdLeDUzekY4OEFCV3JGN0h3Y014ZEh6aGVlcUYxTDUvZzRKaWMrblNKVmF1V01uWnMyZlI2L1ZVckZpUnJ0MjYyZ1J0dDNMcTVDbFdyMWxOM0NYTDZuL3QyclY1dDkrN2ZQUDFOMXk5ZXBYVmExYmo2ZW1KeVdUaTAwOCtKU2twaVc4bWZVT3BVcVhZOE1zRzVISTVuVHAzZWloeHZPYk1tY1AxYTllWjlPMGs2ZDYvY2VNR2NybWNTcFVxMGJsTFo5TFQwKzMyTzNuaUpERXhNZlIrdlRkdWJtN1VxRm5EcnR3NnVic2Y5ZXJYWTB5dE1YLzVYTzdIZ1BjSGNPUEdEWDVlL3pNYk5teGd4L1lkWkdabVVyMTZkZnIxNzBlbFNwVzRjT0VDUzVjdTVlS0ZpeWlWU3BvMnRWaXNGVFVEcXFlWFJaUjFKdXFXS1Z1R25xLzBaUG15NVN6NmNSSERoZzhyMWpuczNHbHhhdzk3Sm95U0FTVlp2WG8xTzNmc2RDcEFsUTBzYTJPMWxwbVpLVjJYaUUwUjVPWGw4ZGJiYjluRkZidDgrVElBU29WbGZFeE5UV1hac21VRUJBUXc3c3R4VktsU2hSM2JkekJyMWl5R0RSOUdtelp0TUJnTWJOKzJuYlZyMTVLYm04dWJiNzFKbHk1ZDdCWXZvcUtpeU12TkF5d1QvOFNFUk1tU3lHck44MXJ2MXlUTG9TV0xsN0J0MnpaV3JWNEZ3SkVqUi9oeW5LMGJaVTVPRHBzMmJpSXFLb3FrcENSY1hGeW9YS1V5dzRjUGwrSWo5dS9YbjRTRUJMdVllczU0bks1bGJtNHVLMWV1UkM2WFU3Rml4VUxiZFhWemRXcWxaektabVB6dFpPclZxK2ZRd3NnNnBtemF0QW1UeWNUbHVNdTR1cnJhV0xrVkpzVDA3ZHVYekl4TXdHSlZ0bWJOR243NTVSZWJPbGEzN3FsVHBrcFdqMVdxVkdIOGhQRjhOdVl6eXBRdFE5KytmVzNDMmlpVlNxWk5uMWJvZVVmdGkyTGR1blZPeTVPVGsrMnNHelg1R2t3bUU3ZHYzYmFybjVPZFk3ZnRZZlB5eXk5VHVuUnB3c0lzVm10eXVaemc0R0E3bDNFdkx5ODhQVDN4OHZLeWk2ZDNMenQzN0NRMU5iVlFBZC9QejQrRWhBU1dMbG5LbEtsVGJNb01CZ05USms5aC8vNzlEQm8waU5BR29ZUTJDT1htelp0OC85MzNKTjFPNHMyMzNrU2xVckZyMXk2Ky8rNTdOQm9OdzRZUEsxUklmSmc4ckhITlNuSnlNcGN1V1pMYzNldkIxS2RQSDZjQ2FLZU9qc2ZkZWZQbVlaeHRSQzZYUzNHNGk0Tk1KcE9PdVdiTkdvS0NnbWpSb2dXNXVibXNYcldhVjN1OWlydTdPeHFOaGtuZlRBSmc2VTlMcGQrcEF3Y084UFhFcjVrNWEyYVJSY3pFaEVTaTlrZlJ2WHQzbS9FeEp5Y0hyVmI3UkNldGVsQ0VtQ2dRQ0FTQ0lpT1R5WEJ4Y2JHTEwyVEZhRFJpTUJnd0dBd1lEVWIwQnYyZDkwYU1CZ042Z3dHandZREJhQ3pTdzRNWk1CdE5tREFWYWhYNUlPY2hsOGxBSmtOVzRFOHVrNEZjaGd6YmJiSjd0bU0yWXphYk1aZ3NLNXVsQXB5N1NqME1ubXZibWtvVksvTFJKNTh6ZEdCL1dyVnN6b1J2cC9Ibm43ZVpNOTN5a05SLzRIRDBCajFqdi9xRzlJeE1QdjVvS0UwYk53U2cvWE50K2VQTU9ZeEdFNzQrM2pScDFJQjZkWjBIakhkMmZhM283bGgwRkhYbE9qSHhUNVlzVzFXa3VnQlhybDdqU2lFeGE2eVVDeXhiWkRHeFhHQlpKbzRiUStDZFFPN1B0ZzBuOXN3NTlrWWRJQ2s1aFhQbkwxSy9YZ2h2OTNtdHlQMFVGSjFEaHc3eDljU3ZVU3FWTkcvZUhMV0xtcGdqTVV6NlpoSlptVm04K0w4WHBicVJrWkhNbUQ0RHVWeE9nd1lOOFBiMjV1elpzM3p5OFNkMkFvZEdvK0hjdVhNWWpVYitUUHdUTnpjM29xT2o4ZlgxWmVpUW9YYjlHRGx5Sk5ldlh5YzFOVlhhRm5mWklsaitzdUVYUEQzdVdoOEdWUWlpYmR1MnRHN2RtbzlIZmN5NmRldm8yYk1uQU5ldVhxTkNoUXFvMVdxZWVlWVpoK2VzMCttSWlZbWhRNGNPRGkyeU9uYnFXQ3dMbEgvU3pYbisvUG44OGNjZjFLbFRoOHVYTHhNYkc4dm9UMGN6YXRRb3Z2amlDNnBWcTBhelpzMDRlZklra1pHUjVPVGs4Tm5ubnhXcDdaZ1lpM1YxMVdwVkhaYWJ6V2E2ZCs5TzFMNG9JaU1qYWRPbURmWHFGeTJHcVU2blkzL1Vmbng5ZmFsWHZ4NXl1WnpLbFN0ejVjb1ZybDY5V3FnYjc3MWtaV2F4ZWJQRlpkWlJnZ0xyYjVqVjhpOGdJSURwTTZiajcrOHZpWVBQUHZjczhmSHh6SmcrZzh0eGx6bDQ4Q0FwS1NrODkveHo5TzdkMjJtbTJUV3IxM0RyMWkzQWNvK25wcVpLay93UFAzS1NvS01RTkJvTkl6NGFRWHg4UFBYcTE2TkJnd2FrcDZkejRzUUpNak16SDNnUy9EaGR5MVVyVjVHWm1Wa2txM0kzVnplbjJZdTFXaTFhclpZNWMrYnd4eDkvOE1IQUQzQnpjNk56NTg2RXQ3WWtrOUJvTlB5MjlUY2FOV3JFMGFOSHVYejVNbFdyM3YwTW5tLy9QSTJiTkhiWS9xQ0JnOURwTGVGaXZwNzROUzFhdENBczNQWjNMRE1qazVrelo5S2xTeGZKSXRuRHd3T2xVa25EUmcxWnZtdzV4NDRlWTlpd1lUUm8yQUN3UE5mY0w3bkVtVDhjSi84cDJEZG5QQ3FyUjdsY1RuaTRiUktQOCtmTzg4a25uOWhzR3pCZ0FDcTFTdnBzQWNaL05aN21MWnJiQ0hoR281SGR1M2NUSEJ4czUxNWVFRzl2YnpwMTZzVGF0V3M1ZE9pUVRmeExrOGxFZGs0Mjc3MzNubzIxK1lBQkF3Z0lDT0NucFQ4Ukd4dUxid2xmamg4N1RvVUtGZmp3b3crcFVxV0tvMFBab05GcXlNek12Rys5QjZXNDQ1cVZuMy8rbWZYcjE5dlVlVkJlZSswMTZ0U3B3NWd4WTZSTXo1V3JQRmhpbE5PblRyUHNwMlgwN05tVEZpMWFrSk9kUTJSa0pIR1g0L2p5eXk5WnNYeUZKRHduSnlkTFltSmFhaHFBMDFBSGVyMmV6WnMzRXhnWUtGMzdzK2ZPc3V5blpkU3RXNWVhTmU5NkNrVHRpMkx1WEV0U0ZtZkpidjZ0Q0RGUklCQUlCQThOaFVLQlFxRzRyeGhsUmEvWFl6UVlNUmdOa3VpbzErc3dHSTBZOVFZTUppTW1vK211SmVORHdtdzJZelFYMVk3U0hwUEpoTWxrRVRnTlJYQ1ZlaGdvSEdReXZoZVZVc1dZano5RXBWSng2TWhSMXE3ZlNQZVhPbEcxU21YbUx2aVJ6aDFmNE8wM2V2M2x2bGd0T2x5TGVKM3JodFRtbDlYM3p4U1prWm5KMi8wSDg4elRMUmc2c1A5OTZ4YzMzbEZRK1hJMjc5L3MvUXFIWTQ1eTd2eEY1SEk1L2Q1KzR4OTNiellhamNRN1NHTHpkMUkyc0t4ZGpNMi9rNHlNREtaTm5ZYWJteHVUcDB5V3JBQ3lzcklZTkhBUWl4Y3ZKaXc4REU5UFR5bVl2VnF0NXV0dnZwWW1ld2FEZ1prelpySjc5MjZidHQzZDNaa3djUUxwNmVtU1NOSGhoUTQwYnRTWVAvNzRnOTkrKzQyU0pVdlN1TEZsWXU5ZjBwOFZLMVpJd295MWJZRGR1M2JiM0ZOTm1qU2hiZHUyMUs1ZG0wNmRPckZ5eFVvYU5XcEV4WW9WT1hyMHFCVFQ2Yy9FUDVremR3NkRCZzRxY3RiUmg0RTF5UDdENEY0THpvU2JDY3lkT3hkWFYxZU1SaU5qeDQ3bDVJbVRqQjA3bHBkZWVvaytiMXBpdDZhbXB0Sy9YMzhPSHo1TWFtcHFvYUpVY25JeXYvLzJPenQzN0tSMG1kSjA2T0E4QVkxU3FXVFE0RUdNK0dnRWMrYk1ZZTY4dVVWeTE0Mk9qaVkzTjVlT0hUdEszK1h3MXVGY3VYS0ZuVHQyOG02L2Q0dnljUURnN2VQTlYrTy93dDNkbmRXclY5T2pSdytiOGNINm0xUndiTDdYMHFsZ0p2Q0lpQWlhTm0zSzgrMmZKeTB0amNURVJLZGk0cHk1Y3dCTHR1QkJBd2ZSdGwxYmhnd1pVdVMrMzB0TVRBeng4ZkdFaDRmejBZaVBwTzNPQkxYNzhiaGR5M1BuenJGcDB5YUNnb0pJU0Vpd2EydnUzTGsyaVJ1TWR4WTBIYm1JTGwreG5NOCsvNHdWeTFld2V2VnEwalBTbVRCaEFxWExsS1owbWRLQVJiaE1TMHRqd3NRSkpDUWtjUFRvVVVsTXpNM05aZmJzMlU3ZFQrdUgxcGRlS3hRS3lwVXJaeGMvMVdvRldLVnFGYnV5bDE5K21YcjE2dkhOMTkvdy9mZmZNNnZ1TE1EeVBQVy9GLy9uNU5Nc0dsOTg4WVhkODl1R0RSczRmZm8wWThlT3RhdS9aKzhleVdMMm42Ukd6Um9zWG1JYlVzWEx5NHRqeDQ1SkZyM1hyMS9uMEtGRFBCTm11OWdUSFIxTmVubzZQWHIwdU85eHVyelVoWWlJQ0piOXRJd21UWnBJOTZGYXJlYXJyNzV5K0x4UXM2WWxQdUNWSzFjQVM4ekRucS8wcEVLRkNrVTZ0NlZMbHY2bHpOcjM0MEhHTllEMzMzOWZ5aUxmczBmUEJ6Nyt6aDA3eWNuTjRkRGhRK1RsNVhIczJER3FWYS9HeVpNbml4MlNJVHM3bXhrelpsQ25UaDFlNjIxWkNDNWRwalNqeDR4bXpPZ3hUSnM2amV2WHIvTjgrK2ZaOXZzMjR1UGpKUUgxWnNKTi9QMzluYzVYbEVvbEd6ZHNKTGhTc0NRbTFxcFZDNEJUcDA3WmlJbW5UcDFDSnBOSjVmOGxoSmdvRUFnRWdrZUdOUU4xVVRHYnpaaE1WbkhSaEZFU0d3MllqQ1lNZC80YmpVYU1kK3BKOWUvVWZkSTVjUEFJTnhNU1NVajRrK3ljSEZhdHRhd1VaOThKTkY4dXNDd0FHeU8yNHU3dVJvOXVYWnkyNVloRlMxY1FIdlkwbFlPZHU0bFpzeW02RjlHRjFPcGlialFheWIzem9PK0l2RHlMNVpYQllDaTBIb0NucDRmZGcvek5oRVI2OU80cnJacVBHVGZCNmY2NzkrN254NlhMMFdpMCtQbVZJQzB0blpHanY2Qm45NWRvLzJ5YnZ5M08yTDNJNVhLOHZiMVJLQlRJRlhMSkl2YnZ3R1F5a1pxU2V2K0tENW1kTzNlU2w1Zkh1LzNldFhFbjh2YjJwbDI3ZHF4WnM0YVRKMC95OU5OUHMzdjNialFhRFowN2Q3YXhHbEVxbGJ3LzRIMzI3OTl2Rit2TW1xakN5dnZ2VzVMME5HcmNpUDBIOWxPMWFsWGVmT3ROcVh6U3Q1TnM2bStPMk16Q2hRdVpQWHUyVGViSmdyelI1dzFpWW1LWU1ua0tmZDdzUTI1dXJtUk41TzdoenVXNHk4eWNOWk9KRXljVysvb04vR0NnWklYbWlKbXpabEt1WERtNzdVTUdEM0VvbkR3SUsxYXVzTEdlN05Xcmx4U0FYcUZRMEtGREIwNmVPSW1IaDRkTkhFcC9mMzlDUTBNNWVQQWdONjdmc0JNVEl5SWliSkpXS0pWS3dzUERlZWZkZHh4bS95MUlqUm8xZU9IRkY5ank2eFpXcjFyTkczM2V1Tzk1UkVaR0F0Z0lDR0ZoWVN4ZXRKaTllL2Z5ZHQrM2l4WHVvbGF0V2h3OGVKRGx5NWFUblpWdEkyQlo3OE43ZjhNU0VoSTRjdVFJKy9idTQ5S2xTN2k3dTlPeFkwZGVlUEVGUzB6Rk8xWTBSWmw0N3Qxek4xbUFScU1wTkNsQVlWZ0Y4M3N0aW9yVDN1TjhMUmN2V2t5dFdyVUlEdzluL3Z6NWRtMDkvZlRUTnVOSi9NMTR0bTdaU3RldVhXMWNoYTNuSlpQSjZQMTZiOHFWTDJkamNRaVdXSG9iTjI3aytmYlBVNzU4ZVJvM2JrelV2aWhlZWVVVnNyS3krR0xzRjF5NWNzWE9tZzRjTDRBVjV1YnNqT3JWcXpOOXhuUnljM0pScVZUSVpETFVhclhEWkZFRk9YcjBxRVB4enlvZzFhdGZ6KzUrM3J0dkx3cUZncEM2OW5FRHoxOXdIQ3Z6WVhMczZERjI3TmpCK3dNczQ3cE1Ka09sVXFIWDZUR2E3aTR5ZTNoNDRPWHRKVm1kNzl1N0R4OGZINW8zYjI3VDNxK2JmMFdsVWtsV3BvWGg3ZTFOKy9idDJiaHhJM3YyN0pFV2tPQnV1QmVUeWNTbFM1YzRmT2d3Qnc0Y0lDRWhBVjlmWDNxOTFndTFXazNFcGdnbWZ6c1pkM2QzUWtKQ3FCTlNoMHJCbFNoWHZweU5GYk9WRjE1OGdhWk5taGI1OHhrLzNuSDh5TUo0a0hIdFliRnUzVHBLQnBTa2ZQbnlHSTFHc3JLenVIMzdOcnNpZDBtL0h5ZFBuSlRFZUkxR0l5MEdGUHhlbU0xbXBrNlppbGFyWmNUSUVUYWZZKzNhdGZuZ2d3LzQ0WWNmK1BDakR3a0pDZUhFOFJOY3ZIQlJDcXR5T2U2eVUwdFI2M05ZZzRZTjJMTjdEN201dVhoNGVCQVlHSWlQancrblQ1L21sVmRla2ZweCt2UnBxbGV2N25SeDZOK01FQk1GQW9GQThNUmdGYVgrYXV4RGs4a0VaakJqeG1RMll6YVpMSm1FeldZd2d3bkw2N3Zia1RJTm02MGlwZEVrSmFuNUo3bHc4UkkzNG0rU21wYUd3V0FnNnNBaEFEU2F1L0dmNHE1Y0pUVXREVS9QSUJiOXRKS3NyQ3dBenB3NXg2S2ZWa3IxdkwyODZQN1NYVGZMN093Y0lyYjh6cSsvYldmMnRHOVk4L01HaDMyNEZHZFpjZC80NjIvc2lUb2diYjkxT3dtQXlOMTdPWGNuc2NTYnIvZkNyNFRsQWV2cXRldDgrUEhuOXozSDZFTkhpRDUwcE5BNmMyZDhLMlY3dHVMdTVrYlR4ZzFKU2tuaGp6UG5DS2xkQzRWU3daR1k0NERsR2g0L2VacWZmNG5nN1BrTHFOVnErdlh0UTRmbjJyRWg0bGRXcnZtWkg1Y3NaKzNQR3dsL3BpWE5teldoNWxQVi9sWnJSWmxNaG8rUHR4VEFYQzZYLzIzSE14aU5Gakh4NFJpekZSbHJjb1pyMTY2eDdLZGxObVhXakloV01jMmFrS1JwVS92SmxMdTdPMlhLbENFK1ByN1E0eFVzTnhsTjVPYm0ybXdyVmFwVWthMm5yYmk0dURCcytEQkdqaGpKOUduVEtWTzJqSlFZd2NmSGg5NjllN05nd1FKMmJOL0JjODgvVjZ5Mk5Wb05UOVY0aXBZdGJCTUJKQ1FrU0hIWkhOR2lSUXZTMHRLS2RTeG4zQ3VlMyt0eVpyVzRxMVM1a2wxZC81S1dDV0MreHQ0TnUzU1owbFFJcWtCNmVqcHhjWEdVTFZ1V0hqMTdGSG5TMWFkUEh3NGZPc3o2OWV0NUp1d1poMjU1VmxKU1VqaDU0aVNsU3BleXNScng5L2VuVGtnZFlrL0hjdlRvVWJ0N3kxSEc3NEkwYjk2Yy8zWDhINXMyYmFKUzVVcFNVZ1ByNHBSMTB2M0xMNy93KzIrL2s1aVlpRnd1cDNidDJnd1lNSURXYlZxVG5wYk96Smt6T1hQRzRtYTZhZE1tTm0zYVpIZXNjdVhLTVhQV1RNQXlxYmZHRER4MTZoVDkzdTNITjk5ODQxVHdMb3hHalJyaDVlWEZ2bjM3eU1yT29udTM3dFNyWDY5WXd2ZmpmQzNyMTY5UDIzWnRPWG5pcE1QMjZ0V3JaeE0vN3NxVksyemRzcFVHRFJ2WUpUZ3BTT3ZXclczZTUrYm1NbkhDUkl4R281UmtvOVV6cllpSWlHRG56cDJzV2IyRy9QeDhKa3ljWUpkMFI2dlZPb3dySEJZV1ppTlNBYVJucEROMXlsU24vUUxMdUdOZEFHamN1REdaR1ptRWhvYmFDTVNIRHgvbXQ2Mi84Y1c0THdBSURRM2x0ZGRlc3hNcmpRYUxLRmZVMENYL0pFZVBIdVh3NGNNTUd6NE1qVllqamQwalI0NjBpWnM0WXVRSWZMeDl1SFR4RWxxdGxtM2J0dEcyYlZzYlVlelNwVXVjT1hPR3RtM2Iyb25Jem5pcDYwdjgrdXV2ckZtOWh2RHdjT1J5T1NlT243Qmt1YjRjeC9sejU4bkx5ME9oVUJBYUdrcXYxM3JSb2tVTDZiaWRPM2NtSmlhR1BidjNjUHo0Y1NsNUYxZ0V5VzhuZjJ0ekR3YVZENkpobzRaRi9ueWNQUTgvckhHdEtPemZ2NS9yTjY0N0xIUDArOVU2dkRYdG5tMUh6SkVZbTlkV3lwVXJSOGVPOWlGQTh2THpXTEo0Q1dENW5UOTc5aXlqUm8zaVp2eE4vUHo4cFBGcyt2VHArSlh3WStGM0M2WHZ5Rk5QUGNXeFk4Zm8rMDVmc3JPenVYanhvbVROV0JDTlJpTlo2amRwMG9TZE8zWVNFeE1qTFE3VXFGR0RreWRQU29tUUxsNjhTRlpXRnAwNk80NE4rVy9uOFJzeEJBS0JRQ0Q0bXlrbzFqeUlMR2wxYzlicjlmKzRtUGgybjllY3hreTBzaThxR29Eck4rSzVmdU91aUJKMzVTcHhWNjVLNzh1VUxtVWpKaDQvZVJxejJVeWQyaldSeStYc3ZkT09NMDZkL3NQaDlrdHhWeVRCc1VlM0xwS1lhS1Z4dzFDYU43V1BKNVdYbDhjUFM1YnpWUFdxUE4rdWpWMDV3Tjc5MFU2UDYrZFhnaUVEKzNQZzRCSCtPSE9PbnQxZnd0WFZoU014eDdsNDZUSWJJcllRZjlOaXlWV25kazArNk45WGlxSFlyVXRIbWpWcHhLS2xLemg2L0NTYnQyNWo4OVp0ekprK3ljNDlXbEE4c3JPekFRcWQyRmkvUjliSlljbUFrZzdyRldXeSsvNTc3OXU4VDBwSzR0Q2hROUw3U2Q5T3Nwdm9GNFdhTld2U3VYTm5pMVhTODgvYmxMM3c0Z3RzMmJLRnBVdVgwcUpsQzV2TXowV2hjcVhLa2d1WmxkalRzUTRGSnl0V1YrTy9nM3N0emF5ZnU3dWJ2UVdhVlNCeE5HbHMyc1NTbkFYdXhzMGMvZWxvNXN5ZFU2VE12dTd1N3J6My9udU0vMm84YzJiUFlmS1V5VTdyN3RxMXkySzlialF4L2l0YmF4MXJmS3pJblpGMlltSmhXVSt0OU8zYmx6Ti9uR0grdlBsVXIxNmRDaFVxU0JZOGFwVkZYQTBLQ3FKTTJUSjA2OWFOcHMyYTR1dnJpOUZvSkNJaWd1WExsaE1RRU1DZ1FZTWNUdjUzN2Q3RjZWT25iZUozN2Q2MW0renNiSHg5ZmFsZXJUclhyMTluN05peFVwS055M0dYMmJWckYyQng2ZFRyOWRMN3F3WEdlYkM0Z0U2ZU1wbnZ2dnVPNDhlT2MvTEVTWUtDZ25pNzc5dFNDSUQ3OFRoZnkxZDd2Vm9zWWRRcWp0KzZkYXRRTWZGb3pGR3FWcXVLcjY4dlpyT1o2ZE9tazVpWUNJQkNicm1PTld2V0pEZzRtQm5UWjFDOWVuVW1majNSenQzZGJEYVRuNStQbTd1dE5mK3ExYXNzeWVJYzNCUFBQUE5Nb1F0TEZ5OWVKREF3RUU5UFR4SVRFNG1JaUtEbkt6MXR4TVNrMjBrY1AzN2NacisxYTlkeTgrWk5HNHUydkx3ODVISTVWNi9hM2pjQTJWblpHSTFHeVcyM0lOWnI4WGR5N05neDZ0YXRpNHVMQzNtNWVUYUpuajRhOFJFdFdyVGczWGNzbG5VQkFRSGN2bjJiYmR1MmtadWJheE9MRjJEZFdrdnltZnRsK3k2SXY3OC9ZZUZoUk82TVpOKytmWVNIaDVPVWxNVGF0V3NKREF5a1ljT0doSVNFRUJvYWlydUhaWHpNeTdQMXJLaGR1emExYTlmR2FEUnk4ZUpGcmw2OVNzTE5CUHo4L0FxOS8vNEtEMnRjczNMNzltM09uN2NzRE40YmRpZzVKWmxyMTY0aGw4c0pEQXprNnRXcmVIcDZPazF3WXphYnBUWUt2cllTVUNyQTd2Y1FMSUs4cjQ4dnBVdVh4dHZibXg4WC9VaEtTZ3FEQnczbTJlZWVaZURBZ1NRa0pMQXJjaGZ0TzdTM0daZENRME9KaW9vaVBqNmU4K2ZPWXpLWkhJNTkrWnE3MzlQUTBGQVVDZ1ZIWTQ1S1ltTGx5cFU1ZlBnd04yN2NJRGc0bUtNeFJ3RnNZbXIrbHhCaW9rQWdFQWdFL3lMMGVqMjc5a1JSdVZJd0U3KzBaSCs5ZmlPZVVhUEg4YjhPejlHNzE5MDRRZko3SmwrSDd6d1VoYmRxU1puU3BWaTk3QWU3OW8wR0kyKy9OeGl0Vmt0QVNYOW1UdmthdWNMNWhNZFJYTVhnaWhWbzI5bythVVY2UmdZL0xGbE9tZEtsSEphRHhiclJtWmhZR09YTEIzTDB4RWtxVndybTlWZGZwa0dvZlJLQWNvRmwrZXlUajRpN2NwVXRXN2VUcjlFSUlmRWhZTTBNUDIzNnRFSUQzc1BkT0UxV0FmSmVyRmEyaFZGd2tqeDkrblFxVkt4QXQ2N2RwRzJGV1VUZEQ2dllHUlVWUmM5WGVrb1RXN2xjenB0dnZjbmNPWE81ZWZQbTN6WkJmSkpwMXF3WlBWL3B5Y29WSy9ueGh4OFovdUh3Kys5MFo3OFdMVm9RSFIzTmIxdC9jeW9hUmU2MHVNV21wS1NRa3BMaXNNNlJJMGZJeXNyQzI5dGIybFpZMWxNcktwV0tZY09ITVhUSVVGYXVXTW5IbjN3c0pYcFFxUzFpYXVQR2pXMG1wOUhSMFN4WnZJUmJ0MjdScFVzWGVyL2UyODZxMDJ3MnMzelpjazZmT2syOSt2V2tlSVo2dlo3VnExY1RGaGJHMWF0WGNYTjNZOHhuWXhnNlpDamJ0MjhITE5sSXJWWk9lcjBlbzlISXZMbnpBUHZKUGtENTh1WDU4c3N2dVg3OU9wczNiMmI3dHUyTSsySWNFeWRPcEc2OXVnNC9MMmM4YnRleXVLRUZ2THk4OFBQejQvbzF4OVpVVm1iUG5rMlpNbVdZOU8wa0ZpeFl3S0ZEaHdodEVNcUo0eWRzNm5WL3VUdFRKaytoZCsvZURnVVVLVFNJdXpzWEwxN2swMDgrTFhKZjY5ZXZ6NWpQN0RPNXo1ODNuN1MwTkpZc1hTSnQrKzIzMzJ6aW54YTBRRHgrN0RqejVzL2oxcCszYU55NHNlUzZDWlp4MVdReU1YalFZS2Y5S0t6czd5SXhNWkhFeEVUSkNqUWxOUVV2YjlzTTFnVy9VNEdCZ1dnMEdsYXRYTVgvL3ZjL1NwY3VMWlZkdTNhTjZPaG9tamR2ZnQ5czMvZlN0V3RYSW5kR3NtYjFHc0xDd25qMnVXZHAzaVhRNWNnQUFCOHFTVVJCVktJNTN0N2VmTGZ3TytiTm0xZXM5dnIzNzI4VHU3UWdaOCtlTFpiM2piTjQ0ZzlyWExNU0VSSEJsaTFiQU50WXEvUG16OFBYMTVldnZ2eUtjdVhMTVhqd1lBYThQNENHRFJ2Uzk1MiszTHg1MDg1NmVlYk1tY3ljT2RQdTlmMXdjWEd4T1Njdkx5Kzh2THdZT213bzA2ZE50eVIrMU90UktwVzgvUExMTnZ1MmFObUMrZlBuczNIalJpNWVzQWp4amhJV1pXZGxTNG5ZM056Y3FGR2pCaWRPbk1Cc05pT1R5YWg0SndSUTNLVTRpNWg0OUNobHlwYjVTODhWVHpKQ1RCUUlCQUtCNEFraUxTMmRtd21KYURSYURBWUROeE1zVmhLR093K1VoNDRjSXpzbmg5NjlYc2J0am9XQzlXRmJvVlJLMis1RnA5Tno5UGdwVkNvVnpabzBRaWFUT2F3YmMrd0VXcTBXVDA4UGtsTlNPWERvTU0rMWJlMmd4ZUtoMCtsWitJTmxVblR3OEZHT0hqOUpvd2IxN2V2ZFdUVXY3dVRSM2MyTmJ5ZU1KU0hoVDhaUG1uYmYrdSsrOVRyUHRyMS9UQ1hCL2FrVVhJbmp4NDV6NXN5Wis0cUo1Y3VYNS9TcDA4VEd4dkxVVTAvWmxDVW1KTnBrWVhaR3dRUUhLclVLdnhKK050c2VsRk1uVDdGbnp4NWF0bXhKZEhRMEN4Y3N0QkZSbWpadFNyMTY5UjRvcmwxV1ZwYWQ1WS9WQXVyZnhNc3Z2OHp1WGJ2WnRXc1g3ZHExSzdLSTFmKzkvcHc2ZFlxbFM1YzZkSDg3ZCs0Y0NRa0pWSzVjbVZtelp6bHNZK0tFaVVSSFI3TjN6OTVpWmRHMlVybHlaY2FORzBlZEVFdU1UbXNpcW9KaWh0Rm9KQ29xaWcyL2JPRHk1Y3RVcWxTSmJ5ZC9TM0J3TUx0MzdiYkovSnFkbmMyOHVmT0lpb3FpYmR1MkRCdzBVSEl0WExsaUpjbkp5WFR0MWxWeWR5MVhyaHd6Wjg0a3NGd2dodzRlb3NNTEhTVDMyQ1dMbDdCdDJ6WldyVjRGd0prelovait1KzhkV3ZKV3JGaVJnUU1IVXExcU5XYlBuczJ1M2J1S0xTYkNrMzB0d1JKMzBHcHA1WWcvRS84a05UV1ZkdTNhc2VqSFJXejVkUXZ0bm0xSGVGaTRuWmdZRmhiR3hnMGJtVE4zRGpObnpyUnpvYjE1MDVKa0t5QWdnTURBUUVhT0dzbVpQODZ3ZnYxNlhuNzVaU2xqc3hXejJjeTZ0ZXM0Zi82OGRMOFZKQ01qZzB1WEx2SE1NOC9ZL0JadTNiTFY1bjNIVGgweG04MThQZkZyRGh3NFFQWHExUms4YUxEZHRVcE9UaVlvS01oaHpNVTFxOWR3N05neHZwMzhyVjNaanUwNzJMeDVzOFBQVDZmVGtaK2ZqN3U3K3dQSDM3TmFsRGRxM0Fpd0NEaDE2enEvejZwVXRjVEFNNWxNOU9qWlE3S1dsc3Zsa250c2o1NzNUN3h5THhVclZxUithSDFPbmpqSi92MzdhZFdxbGMyQ2hMdTd1MU54c0NBYWpZWnZKOWwvamdVNWVQQ2dsQ1c5S053YlE3aTRGR1ZjTTVsTWZQREJCNUtRVnpBQlMvbnk1UUdMNVdLOWV2YUx0Tlp5S3kxYXRLQlc3VnBVcVZLRjRjT0c4MUxYbDJqVnFoWHJmMTVQNmRLbHBWQW56dERyOVN6N2FSa2RPM1dVaFB1MmJkdWkxV2dsVWJkWHIxNTJXWm85UFQwSkN3OWorN2J0bU0xbTNudnZQYnUyVFNZVENRa0pObkUyUTBKQ09IUG1ESEZ4Y1ZTclZrMFNEUzlldWtqZGVuVzVkT2tTM2JzN1RyYjBYMENJaVFLQlFDQVFQQUZZSDRvWC9iVFNKdTdoQjBOSFNxK3JWYWxNaTJhTkdmSkJmNW8zYlZTczlvK2RPSVZXcTZWWmswYTR1enRQckxKK28yWGk4TkhRZ1V5ZVBwczE2emJRc25sVFBPNFRnTDh3c3JOekdQL05WTTVmdkFSWUppRVRKazFqMElCM2FSUFdpdDE3OXhOMytRb3l1Wng5VWRISVpETDgvRW9VK3pqK2ZuN2N2Sm1JVnFzbHFIdzV5cFl0YlZjbkxTMkR1TXRYSkhGVzhOY0pieDNPK3ZYcldidG1MYUdob1RZcitEcWRqdVBIajBzdVFxMWF0V0xybHEycy8zazlMVnUwcE95ZGhFTFdES21PT0huaUpHbnBhWFp4eHh4eCs5WnRBa29GRkRzdVpXWm1KdE9tVGFOeTVjcU1HRG1DSDMvNGtjMmJOOU9zdWNYU3lzcURKc2lJakl5VUVrNzhtMUdwVkx6YjcxMitIUGNsYytmT1pjN2NPVVVTR3Z6OS9Ybnp6VGVaTzNldVpCMVRFR3Rzd2NLU0tyUnQxNWJvNkdnaUl5TWZXSUFLYlJBcXZkYmVpVk5iTVA3bWhnMGJXTEo0Q1JVcVZHRFV4Nk40K3VtbmtjbGtIRGh3Z05telo1T2Fta3F2MTNvUkdSbkpvaDhYU1ltSnJKWlhWazZlUEVtWExsM3NyRjJzOFJJTGN4RUdpMXZsakprenBQZlhybDNEMzkvZlJ1U3l1dkk5YUF6aUovRmFabVJrc0hMbFNucjI3RW1EQmcxWXNHQ0JaTjFvTXBrWS9lbG8rdlh2UjZWS2xhVDRsc0dWZ2xrd2Z3R3RXclZpOE9EQm5ENTEycTVkbVV6R2tLRkRHRFowR0YrTys1S3Z4bjlsTXhiY3VHN0o2bDJwVWlVOFBUMXAwcVFKVFpvMElUc25tMDJiTmxHdGVqVnBITW5KeVdIMnJObGN1SENCQVFNR09IVDNQSHJVNGtYUXBLbHRwdWZaYzJiYnVIWnVqdGlNMld3bU1UR1JNWitOa2NiWmJiOXZvMUhqUnZqNysyTTBHcmw2OVNyMTY5ZDNhS25sNWUyRlFxRndXT2JuNytmMHMxNjFjaFhyMXExaitvenBWS3RXeldtOXdvZytFRTF3Y0RDbFM1Y21PenViR3pkdTBLMzdYU3Z6cVZPbU1tUDZETWxTN3NwbHk0Sk12WHIxOFBMeUlpRWhnWTlIZmN5SWtTTklTVW1oUWNNR0Q5eVh6cDA3azVlYmg2K1BmWXhRaFVKaGwzWGJFVGwzRXVVVlJ0KytmWXQxVHp2TEdsNGNDaHZYVENZVGVYbDVrb2VCSXhJVEVrbEpTU0c0a21QcnZOdTNibU15bVFnb0ZXQ1R3RXN1bCtQcTRvcW5wNmNVdG1QZjNuMkY5alV0TlkxZmZ2bUZXclZyMlZnQk4ydmVqQlVyVnBDWm1jbnQyN2NsUzhLQ3RHL2ZucDA3ZHFKV3EyMHNISzM4K2VlZmFMVmFtNWpCOWVyVlkvWHExUncvZnB4cTFhb1JHQmpJbU0vR1VLZE9IZWszdStYVExlM2ErcThneEVTQlFDQVFDSjRBOHU5a09uNjd6MnRVcTFxWlpTdldrcEtXeHJCQmx0WFZ5ZFBuQUJCOUtJWnJOK0s1VmlCV29yTUVMQURObXpTaVpvM3E3STNhRDBDcmxzN2p2bXpic1l0ejV5L3lWUFdxaE5ZTG9Xdm4vN0ZzNVZvbVRabkoyTkVqN3pzcGxjdmx1TGk0b0ZMZGZmeTRHSGVaS2RQbmNEc3BtUzRkWDJEajVxM1VyeGRDWm1ZbU0rY3M1TXFWYTVRczZjK3Z2MjJYMm5qdGxlNU9MU3lMU3ZnelQ5dkVpN1J5NE9BUnZwM20yQnBHOEdCVXFsU0pIajE2c0hidFdvWU1Ia0pvYUNobHlwWWhNeU9Ua3lkUEVod2NMRTF5UTBKQ2FOdTJMWkdSa1F3YU5JakdqUnNqazhtSWpZMmxmRkI1S2xhc3lQWHIxNlZKUWw1ZUhwOS8vamtta3dsL1AzL3ExYmUzakFDTEdMaDJ6VnEyYnQzSzFHbFRIVTZNbmFIVDZSai8xWGd5TWpJWSs4VllsRW9sZmQ3c3crRWpoNWt6ZXc0MWE5YWtSSW5paTlzRmFkdTJMWjI3ZEhaWVZxWk1tYi9VOXVOR2t5Wk5hTlNvRVVlUEhtWGR1blgwNnRXclNQdTE3OUNlUFh2MlNDS1BGWjFPeDM3citIVW5VNmNqR2pWcWhLK3ZMM0Z4Y1Z5N2R1MHZ1NlhsNWxsY1Z3dUtSbDI2ZEtGOCtmSTBiZHJVWmlMYnNtVkwzbnI3TFJZdldzeUJBd2U0ZnYwNjFhcFZZK2l3b1E1ZEx0OTQ0dzFxMWI1L3R1ZWlFbnM2bHFWTGw5S2dRUU5LbFNwRlptWW1CdzhleE1YRmhSZGZmUEgrRFRqaFNibVdPcDJPZGV2V3NXN3RPa3dtRSszYnQ2ZmwweTFac0dBQlc3ZHU1WlZYWGlFakk0UFkyRmpTMDlLcFZLa1NzYkd4S0pWS21qUnBRb1VLRlNoZnZyekRSWWpVMUZRT0hEaEFwMDZkR0RCZ0FMTm16V0xraUpGODl2bG5rdGh4NHNRSjNOemM3TDdMQXdjT3hOM05uWWtUSmhJZUhrNUlTQWpMbGkxRHBWSXhmdng0cCtQWjRVT0hVU2dVaGNhN3RHYndsc3ZsekpvOVM3b2Z0Vm90YytiTTRjMjMzcVJidDI3RW5vNGxOemVYcDJvODViU3RCK0hjdVhNRUJBUThzSGlYbkp6TStmUG5wYXk1a1pHUnlHUXlRa1B2Q2w4OVgrbEpTSWdseTdSS3BXTHM1Mk1CeStldDFXcEpUa29tUFQyZEVpVktNR3YyckNLRnlYREd2V0VNL3EzY082N2Qrdk1XWnJNWlB6L253dkg2WDliajV1WkcvZnFPUFFBT0hUN0Vrc1ZMYU5XcWxSVFgxY3JzMmJOdEZnbzdkU284a2NudDI3Y0JxRkNoZ3JRdEp5ZUh6ei83SElQQlFPdldyWW1NakVTbFZqRnc0RUNwamxhcjVjY2ZmZ1FzNDhIQ2hRc1pNbVNJVGR2V3NCRUZ2U0pxMUt6QjZER2pwZnRPTHBkTHp5dDc5K3dsTUREd2dlL3hmd05DVEJRSUJBS0I0QWtnNjA0TXVaQTZ0YWdjWEJGUEx3K3ljM0tvZFdjQ29MNWpFWEw4eENsMjdZMXkyTWE5Q1ZnQVNnZVVKS2g4T1dLT25VU3RWdE80WWFqRGZmODRlNDd2RnYyRVRDYmo3VDZXREhpZC85ZUJnNGVQY2lyMkRQTVdMdUtEOS9vV2F2RlZ1Vkl3YTVkYkh1Wk1Kak8vYk5yTWl0VS9vMVFxK2ZpaklkUjRxaG9iTjIvRng5dUxrY01ITWVHYnFXemV1bzJ5WlVvejl0TVJWS2dRaEkrMzF3TzdUQWtlSFcvMGVZTUtGU3Z3NitaZitlT1BQemh6NWd3QkFRRThFL1lNWFYreURZWS9aT2dReWdlVlovdTI3Unc4ZUpBU0pVclFwazBiZXIzV2k2RkRoZ0ozWGJCY1hWMnBXYk1tU1VsSkRyUGM1dVhtRVJzYnl6dDkzMEV1bDlQcnRWNlVLMWYwT0pnNm5ZNkpFeVp5N3R3NUJnd1lJSW1RcnE2dURCbzRpQzFidHRobFJyVmlkY20rWCtibytmUG5PMDNDVUJEOUE3cjRQNDcwNjkrUGt5ZFBzbTd0T3NMRHdvdVVvVmdta3pGdzBFQUdEeHBzNDlwMzhPQkJjbk56Q1FrSmNScndIeXpXUTYxYnQyYkRoZzFFN295azd6dDlBVXQ4dnFoOWpzZk13amgzOWh4eXVkeEdTRllxbFhhQitPUGo0OW0zZHg5NzkrNEZMSWtRaGcwZlJwczJiWnhleTRLV1FnK0QyblZxRXhJU3d0bXpaNG1KaWFHRVh3bGF0bXhKOTVlN0V4UVU5SmZhZnB5dTViMVloWWVGQ3hkaU5CcHA5Mnc3eXBjdmo0ZUhCejQrUHJUdjBKNmYxLzFNczJiTnlNKzNMTmlWTFZzV2s4bkVzV1BIZU9xcHAzQnhjYkVSZkszZjkrVGtaRFpGYkdMN3R1MEVCZ2JTcVZNbm5uditPVEt6TWxtNlpDa0RQeGpJNENHRGFkaXdJVWVPSE9IcHA1KzIrMzJVeStWMDZ0eUo2emV1czJmUEh2YnMyWU9ycXlzREJ3MTA2TjRNRml2dG8wZVBVcTkrUFp0a0pOYSt4WjZPSlhKWEpCZk9YNkJqeDQ1U3dqanIrSExoL0FYTVpyTVVjc0pxQ2ZvZ1FwbXpNY2xnTUhEeDRrVzdSRlhGd1pyZHQwblRKdWoxZXJiOHVvVm16WnBKOGZkYXRXcEZ3NFlOcVZhdEdxbXBxWHcyNWpOa01obGpQaHZEK0svR3MzbnpabFFxRlM0dUxnUUdCaUtYeXd2TlBKNlptUW5jamR2N3FEQmpuNURrUVhoWTQ1cFY4SGNXWjNMUG5qMXMrMzBiZmQ3c1k1TzRxK0R2WWtweUNxVktsZUxkZnUveStodXZTOXRIZkRTQ0xpOTFvV1hMdTVaOW15TTJTNHZuanJnVWR3bDNkM2ZLbHJWNExXUmxaVEgrcS9Fa0ppYnkxZml2cUZXckZnYURnZDkvK3gxdkwyL2U2UE1HR28yR3I3NzZpblBuenRHdmZ6OU9IRC9CanUwNzhQTDA0cTIzMzVMdTMxMlJ1eWhUdGd5MWF0MWR5RkdwVkRadXoxWVNFaEtjWm9UK0x5SEVSSUZBSUJBSW5nQ3UzN2dUYzZta2Y2SDFCdlIvbTM3djJHWjVkWmFBQlN5WldMZHUyNEhCWUtCbDg2WU9oWThqUjQ4emVmb2NEQVlEUGJ1L1JJM3FsbFZZbFVyRkp4OE5ZZGlvTWV6Y3ZaZGJTVWw4TlBRRFNoVHl3QTV3N3NKRmZsaTBqTGdyVndtdVdJR1BobjVBVVBseXBOOUpiZ0hnNGU3T1YyTS9aZlc2RGZ5OFlSUGpKazZtVmN0bXZOcWpHK1h1dUw3ZXk4MkVSSHIwN2l1NWhJOFpONkhRZmdqKzM5NjlSMGRaMzNrYy96d3p1VElKc0ZDNUNLZ2tnRUFBQzJuTFJVTzRxT1VXUlUwUW9WQkZoU3E0THFIMXhyRmFSS2tYOEt4NjZzcHF6OWtGV2tNVTBTMmduck9uVkNCR1ltVkJrU0Foc2d0Rk1pQUp1WkhNSk0remY0d3paREtUOENSRXc0VDM2NXdjeUZ5ZlNaNTVNdk9aNy9mMy9XRk5tREFoTUJHeE9RNkhRMWxaV1NFTHFGdVdwVysvL1ZZdWx5c1FLRHNjRGozNzNMTmhieWMvUDEvbDVlV3FycTdXOU9uVE5mdU8yU0ZybVozUDlyOXUxNmVmZnFwNTgrZUZ0QnVPSERVeUtQVEp5Y25SMGY4N3FyajRPSjJ0UHF1ZE8zZXFiOSsrNTIxOWJpb2NMeXdzMUxhdDJ3SnJqaFVkTHBJazlld1YycDdmVnY3d2F2aEJBa2xKU2ZyTGxyK0VQZS91ZSs0T0NYUFMwOU9WbnA3ZTVQMWNmdm5sMnZ6dTVxRFRsaXhaRWxSSkVrNi9mdjMwenVaM1duUmY1OXZXcEtRa2pSbDdMZ0NzcmFsVmJtNXUwR1ZlLy9mWDVmRjYxS1Z6RjhYRXh1anI0cStWbjUrdjRTT0dod3hWS1RsUm9xOE9mYVdpUTBYYXMyZFBZQzNNZ1FNSGF0bXZsMm44K1BHdGJpMXVyYVNrSkQzeDVCUG52ZHhyYTE4TE9TMlNmcGVONWUzS2srUjcvUGN2dmwvSnljbGE5Y3dxYmR1MlRhdFdyZExjdVhQMWFjR25ldWczRDZsWHIxN3ExS21UZXZicXFZTUhENnFzckV4VHBrd0p1VTMvODNENTh1V0tqNDlYUmtaR1VGVnhWbGFXdW5mdnJ0eU51Um8wYUpBMjVteFViVzF0NE5oWFdWbXB3MFdIVlhpd1VKL2tmNkt2dnZwS0xwZEwwNlpQVTlldVhiVnQ2emF0ZkdxbEVoTVRsWnFhcXY1Si9kV25UNS9BMTY2ZHUrVDFlalYyekxtQXcrMTJTNUllV1BLQVNrdExOWERnUUdWbVplcWZ1dm9Db1JmWHZLaWs1Q1I1dlY1OTlMZVBGQjhmcjZ1dnZscUhEaDNTOXUzYmRjMlByN0VWS2g4OWVsVHZiM3RmblRwMWttVlordUNERCtSeXVVS09jVVZGUmZKNFBHRkRHTHVtVForbXdVTUdxMy8vL3Rxd2ZvTk9uRGdSdEtiam9sOHRrdVJyc1gzOHQ0K3IvRXk1Vmp5MVFrT0dETkVOTjk2Zzlldlcrd1pvREJrYzl2bTJiZXMyN2RpNVE2NU9MdFhWMVduUG5qMkJhY1F0VlZGUm9SblRaN1Q2c1RhMDlyVzFXdnZhMmd1K25iWTZybjM0NFlkS1NVbFJhV21waWc4WHkrMTJxNnFxU3JGeHNjckp5ZEg2ZGVzMWJ0dzQzWGJidWZaemw4dWxnb0lDSlE5SWxtbWEycmx6cDVLVGt3TURVL3djRG9jU1hNRlRuNis0NGdwdDJyUko2OWV0VjFKeVVpRG9zeXhMeDQ0ZFUrN0dYSTBaTTBhR1lXanYvK3pWbWpWclZGNWVya2NmZTFRcEtTbVNwT3hsMllxSmlWSDZoSFM1M1c2dGZHcWxpb3VMOWNzN2Yra0wvVys4VWNzZlc2NU5temJwY1BGaFpXZG5xMkIzZ1k0Y09hSjU4K2VwNUVTSjdydnZ2bVovdnY3WG1XLysrVTF0ek5rWWRGN2o0MXBIUnBnSUFFQUUrTEx3b0hyMnVFeUpDUW5OWGk0Nk9qb2tuRGpmQUpiM1AveHUzWmV4d1d2K2VEeGUvU25uTGIzem5tOWRxMGtUMG5USHJPQXFzaC85cUx1ZVdQNlFWanp6dkw3WWYwQVAvdm94elo5enV5YU12MDVSalQ3aC84ZnhiL1Rualp1MFk5ZkhjamdjbXBreFRiKzRJNnZKTU1YcGRHcnU3RXlsanJwR2E5LzREKzNZbGE5ZEgzK2lzYU4vcGtucGFScjU0K0ZCYnhJNnhjZHI5RTlUZzI2anNycEt1d3MrYS9MbmhjangrYjdQVlYxZHJkVFUxUE5mV05Lb1VhTTBlZkprM1paNVcxQkxWRXRjZjhQMXZyYklxYUdoUW1NMVoydTBmZnQyU2I1OTk4b3JyOVRpSll0YmRiK1NiOEg0d3NKQ2VldThNdXROeGNYRjZaWmJidEZQZnRLeTlWRFJ2UDVKL1FPdGxKS3ZRcW54bSs2S3lvckFoR0hKVjRrMWRPalFvQW0zSlNkS3RIVHAwa0FycFdFWVNrNU8xdXpaczVVK0liM1ZGWUN4c2JFaGdTWHN5Y3pLVkZ4OG5HNjk5ZGJBMzRxSEgzbFlUNjk4V2h2V2I5RFM3S1ZhdFdxVlhucjVKUjM0OG9CdW4zMjdIQTZIOXU3ZEswbUJGdHFHaWc4WEt6bzZXak5tekZCbVZtYlFHb1Yra3laTjBzU0pFMlVZaGo3KytHTU5IekZjSTY0Wm9XWFp5M1R3b0cvQVJIeDh2SVlNSGFMc1pkbTY5dHByQXgva3pabzFTM3YyN0ZGZVhwNzI3ZHNYT0tiMDZkTkhyLzdicXlyK3VsaUdZUVFGUmFXblMrVndPRFJ5NUVobDNKUVJhTHUwTEVzL24vSno3ZmhvUitCMmV2VG9vY1ZMRmlzbUprYlZWZFdLam83Vy9QbnptL3daeHNiRUJpb2dZNkpqOU82Nzd3Yk9jN2xjdXZ2dTBFRDN3SUVEU2t4TWJMSzYwaTUvSlhnblZ5ZGxaR1NFSGVCVlVWbWhybDI2NnRGSEg5V0FBUU1rU1FzWExneFVwYy9LQ2o5d0piRnpvajdmOTNtZ2dxNWJ0MjZhTTJlT3VuZHYvZ1BiY09MajQvWGd2eng0M3N2VjF0YnF4VFV2Tm51WnlaTW5OOW5lSHM3TEw0VmZTN2d0am10VlZWVXFMU3ZWZ2dVTDlObG5uK21QYi94UmxtVXBKU1ZGdzRZTjA3cDE2elIxMmxRdFdyUW9xT3IycHB0djBpc3Z2NkxWTDZ5V1lSanEzYnUzTXJQc3JlMDRjZEpFZlhuZ1MyM1pza1VWMzNYaytMbGNMcVdtcG1yaG9vVTZkT2lRbGk5ZnJoNDllK2k1NTU4TGFqWDJUNm4rNG9zdjlNakRqNmltcGthTEZ5L1cxR2xUSmZrNkMxWTh0VUtyWDFpdDNidDM2OVUvK0xvRGV2WHVwWmt6WjhycjlXck9YSHRMTmx6cWpKcmFtdkM5R1FBQUlDeC8yNURYNjVYSDQxR1B5M3FjLzBvWG9MU3NUQXNXUGFEckowM1E0a1crRis3ci9wU2pVOStlMXRJSGZKK2UzclZ3aVlZTXZsb1BaVDhRY3YzaUkvK3JwYjlacnBzenBtbkIvTkFYU0R0MjVXdmoyNXYxL0RPL1UxeGNyQ3pMVWw1K2dmNXp3NXM2VWVLcmVMZzVZNXJ1bW5kSGsyMTVKZTZUK3QzVHora2Z4NytSNUt1Z3ZHditIRjA3ZHJUMmYxbW9kOTdib29LLyt5WmdEaDgyVkFzWHpOY1YvWUtuL0pXV2xlbk9lNWNvUFcyY3N2LzUvcUR6TE12U1gvKzJVeHR5M3RLcFU3NzIwUzZkTyt1NVo1NVVyNTQ5OU9US1ozWHEyOU42NWNYZ0tyVnZUcFRvNldmWGFONmNXUnI5MDFUdDNmZUZmdnZVN3pVZ09VbFhYUm42NXQ1OThwVDJmYjVmdjdyM0xrMjljWExZeDlyVzNDZmRpb21KVVhSMHRCd09SNHVIZzloVlYxK3Z3Z09GNnQyN3Q3bzNzM0IrZTZxcnE5T09IVHRDcXJkS1RwVG84Y2NmMS9IanZpcVUwYU5IdCtOV05zODBUUm1HMFNIYWtUczZ0OXV0dUxpNG9NbXNUVEZOVXg2UFI3VzF0VTFPcU0zTnpaWFg2OVdBQVFNMGVQQmdXN2VMSDU1cG1zMGVaeTNMMHFGRGgzVFZWVmVGQkxsbnpweFJhV21wN1RVM2p4MDdKc3V5MUs5ZlArWGw1Y250ZGlzbEpVWEp5Y20yanZXblQ1L1drYStQcUhPWHpvR3d6TzEyQjAycjlYZzhPbm55Wkl1V2NQQTdldlJvaTRQdSt2cDZtYWJaSVpZY3FhK3ZsMlZaWVNlZlI2cTJQSzVWVlZXRnROUDdWVlJVdExqYXZ5MXQzYkpWYWVQVG10eUd5c3BLclg1aHRlYk1uUk4yWFVQTHN2VFdXMjlwZk5wNEpTUW02UGp4NDVmMCtvZXQwWEdlTlFBQWRGQzVtOTZUYVZxNmZ1SzU5cStNYVZPMDhlM04ydkJtcnI0NVVhTFRwV1hxM2NyMng3UnJ4K2k2Y2VjR0J1VGxGd1NHa0NRbUp1aStleGVFVkMwMjFyUEhaVnI5K3hYYWtQTzJ0bXo3UUpWVjFlcjczZHBaUmNWZnErRHZlelI0MEVETnlweXAxSkgyUDNYM013eERreWFrS1QxdG5IYm1mYUxOLzdWVktVTUhxMWRQM3h1cU9iTXo1ZlY0UTY3WHUxZlBrSUJSa29vT0Y2dm91OG1QdUhpWXBxblZMNnpXRzYrL29aU1VGQ1VrSnVqVXlWUGF0MitmdkY2dk1qSXlMdW9nVWRMM0ZnYWo3VFVNWk03SDRYQW9MaTZ1MmJiMXhxMzV1RGlkN3pscUdFYllLamhKNnRLbFM5aHF4S2IwN1h2dVE3T0drOS90NnRhdFc4andpOGI3YlV4TVRLdUNSRW10cXBoMU9wMC9lS3YrOTZXalBJNkcydks0MWxTUUtLbGRnMFJKWVNlZE41U1FrTkRzOGc2R1lRUWRzd2tTVzQ0d0VRQ0FpMXkvdm4wMC9ycHh1bnJRZ01CcENRa0ordS90SDhuajhTZ3FLbHFqUmw2am0yZE1iZlY5QkUwZUhmc3pUVXkvVG5HeHNacHplNlk2ZDdiM2dqRStQbDczM1BrTFRacVFwcXFxYWwxNWhlOU55czB6cGdZR3gxd29wOU9wOUxSeFNrOGJGMWl6UnBJR0RVaHUwZTNNbloycG1SbWhVMHp6ZHhkbzliK0dYemNPMzcrb3FDamRjKzg5MnJWemwvYnYzeCtvZkJneFlvU21USjF5UVd0d0FRQUFvRzNRNWd3QVFBdjkwRzNPNk5ob2N3WUFBRUFrb1E4REFBQUFBQUFBZ0MyRWlRQUFBQUFBQUFCc1ljMUVBQUNBUzRCRHZuVXhLeW9xVkZkZjE4NWJBd0FBQUVucTJZTEJPUmNMd2tRQUFJQkxTR1ZscFNvcks5dDdNd0FBQUNEQ1JBQUFBRnlrSEU2SGhnMUxhZS9OQUFBQVFJUmp6VVFBQUFBQUFBQUF0aEFtQWdEUVFvWmhCSDF2bW1ZN2JRa2lYZU45cC9HK0JRQUFBRnhzQ0JNQkFHZ2x3ekJrR0lZOFhrOTdid29pbE1mckNleEhBQUFBUUNRZ1RBUUE0QUlZaGlHdjE5dmVtNEVJNWZWNkNSSUJBQUFRVVFnVEFRQm9CWDgxbVdFWXFxbXBrV1ZaN2IxSmlEQ1daYW1tcGlab1h3SUFBQUF1ZG9TSkFBQzBnbUVZY2pnY2NqZ2NNazFURlJVVjdiMUppRERsNWVVeVRUT3dIeEVtQWdBQUlCSVFKZ0lBMEVMKzBNY2ZLRHFkVGxWVlY5SHVETnM4SG8rcXFxdmtkRHFEZ2tRQ1JRQUFBRnpzQ0JNQkFHZ0ZmMXVxUDB4ME9Cd3FPMVBXM3B1RkNGRldWaWFuMHhrVUpoSWtBZ0FBSUJJWU5iVTFMUElFQUVBTFdaWWx5N0prbXFicTZ1cFVWMWNucjllcit2cDZ1Vnd1ZGUzU3RiMDNFUmVoTTJmT3FMS3FVazZuVTlIUjBZcUtpbEpVVkJTQklnQUFBQ0pHVkh0dkFBQUFrY2dmK3ZnckV4dWVYbFZWcGJObnp5bzJObFl4TVRHS2k0MVRWQlIvY2k5RmRYVjFxcW10a2RmalZVMXRqVXpUREFTSVVWRlJWQ1lDQUFBZzRsQ1pDQURBQmZCWEo1cW1xZnI2K3BBdjB6UURWWXhNZkw2ME5KelM3QStkRzM4eGZBVUFBQUNSaGpJSkFBQXVnRDhvOHYrLzRaUm5wOU1aRkNiNkVTcDJiQTJEd1hEN2hQOWYvK2tFaVFBQUFJZ2toSWtBQUZ3Z2Z5aGtXWllNdzVCcG1vSHYvV0dpUkloNHFXazg5YnRocU5pd2FoRUFBQUNJSklTSkFBQzBnWWJCVWNOd2thckVTMU80NnNUR0FTSkJJZ0FBQUNJUllTSUFBRzJrY1lBa2lhckVTMXk0NEpBUUVRQUFBSkdNTUJFQWdEYldPRGp5dHovajBzVHZIZ0FBQUIwSllTSUFBTjh6d2lRQUFBQUFIWVdqdlRjQUFBQUFBQUFBUUdRZ1RBUUFBQUFBQUFCZ0MyRWlBQUFBQUFBQUFGc0lFd0VBQUFBQUFBRFlRcGdJQUFBQUFBQUF3QmJDUkFBQUFBQUFBQUMyRUNZQ0FBQUFBQUFBc0lVd0VRQUFBQUFBQUlBdGhJa0FBQUFBQUFBQWJDRk1CQUFBQUFBQUFHQUxZU0lBQUFBQUFBQUFXd2dUQVFBQUFBQUFBTmhDbUFnQUFBQUFBQURBRnNKRUFBQUFBQUFBQUxZUUpnSUFBQUFBQUFDd2hUQVJBQUFBQUFBQWdDMkVpUUFBQUFBQUFBQnNJVXdFQUFBQUFBQUFZQXRoSWdBQUFBQUFBQUJiQ0JNQkFBQUFBQUFBMkVLWUNBQUFBQUFBQU1BV3drUUFBQUFBQUFBQXRoQW1BZ0FBQUFBQUFMQ0ZNQkVBQUFBQUFBQ0FMWVNKQUFBQUFBQUFBR3doVEFRQUFBQUFBQUJnQzJFaUFBQUFBQUFBQUZzSUV3RUFBQUFBQUFEWVFwZ0lBQUFBQUFBQXdCYkNSQUFBQUFBQUFBQzJFQ1lDQUFBQUFBQUFzSVV3RVFBQUFBQUFBSUF0aElrQUFBQUFBQUFBYkNGTUJBQUFBQUFBQUdBTFlTSUFBQUFBQUFBQVd3Z1RBUUFBQUFBQUFOaENtQWdBQUFBQUFBREFGc0pFQUFBQUFBQUFBTGI4UDVZczl4OUJWR0t1QUFBQUFFbEZUa1N1UW1DQyIsCgkiVGhlbWUiIDogIiIsCgkiVHlwZSIgOiAibWluZCIsCgkiVmVyc2lvbiIgOiAiMTAiCn0K"/>
    </extobj>
  </extobjs>
</s:customData>
</file>

<file path=customXml/itemProps38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2101</Words>
  <Application>WPS 演示</Application>
  <PresentationFormat>宽屏</PresentationFormat>
  <Paragraphs>212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华文行楷</vt:lpstr>
      <vt:lpstr>华文宋体</vt:lpstr>
      <vt:lpstr>微软雅黑</vt:lpstr>
      <vt:lpstr>Arial Unicode MS</vt:lpstr>
      <vt:lpstr>Calibri</vt:lpstr>
      <vt:lpstr>黑体</vt:lpstr>
      <vt:lpstr>楷体</vt:lpstr>
      <vt:lpstr>Times New Roman</vt:lpstr>
      <vt:lpstr>汉仪程行简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yjy</dc:creator>
  <cp:lastModifiedBy>WPS_1512042433</cp:lastModifiedBy>
  <cp:revision>19</cp:revision>
  <dcterms:created xsi:type="dcterms:W3CDTF">2024-01-29T05:45:00Z</dcterms:created>
  <dcterms:modified xsi:type="dcterms:W3CDTF">2024-02-08T12:22:42Z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25897E8E805D487D836F8D5E4087FEC3_12</vt:lpwstr>
  </property>
  <property fmtid="{D5CDD505-2E9C-101B-9397-08002B2CF9AE}" pid="3" name="KSOProductBuildVer">
    <vt:lpwstr>2052-12.1.0.16250</vt:lpwstr>
  </property>
</Properties>
</file>